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9"/>
  </p:notesMasterIdLst>
  <p:sldIdLst>
    <p:sldId id="452" r:id="rId2"/>
    <p:sldId id="257" r:id="rId3"/>
    <p:sldId id="264" r:id="rId4"/>
    <p:sldId id="259" r:id="rId5"/>
    <p:sldId id="277" r:id="rId6"/>
    <p:sldId id="262" r:id="rId7"/>
    <p:sldId id="270" r:id="rId8"/>
    <p:sldId id="449" r:id="rId9"/>
    <p:sldId id="450" r:id="rId10"/>
    <p:sldId id="462" r:id="rId11"/>
    <p:sldId id="395" r:id="rId12"/>
    <p:sldId id="293" r:id="rId13"/>
    <p:sldId id="458" r:id="rId14"/>
    <p:sldId id="459" r:id="rId15"/>
    <p:sldId id="460" r:id="rId16"/>
    <p:sldId id="461" r:id="rId17"/>
    <p:sldId id="278" r:id="rId18"/>
    <p:sldId id="292" r:id="rId19"/>
    <p:sldId id="457" r:id="rId20"/>
    <p:sldId id="294" r:id="rId21"/>
    <p:sldId id="454" r:id="rId22"/>
    <p:sldId id="455" r:id="rId23"/>
    <p:sldId id="290" r:id="rId24"/>
    <p:sldId id="451" r:id="rId25"/>
    <p:sldId id="295" r:id="rId26"/>
    <p:sldId id="418" r:id="rId27"/>
    <p:sldId id="456"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A88"/>
    <a:srgbClr val="0072CA"/>
    <a:srgbClr val="00B163"/>
    <a:srgbClr val="0098A3"/>
    <a:srgbClr val="00A38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1FECB4D8-DB02-4DC6-A0A2-4F2EBAE1DC90}" styleName="Средний стиль 1 — акцент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B301B821-A1FF-4177-AEE7-76D212191A09}" styleName="Средний стиль 1 — акцент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4C1A8A3-306A-4EB7-A6B1-4F7E0EB9C5D6}" styleName="Средний стиль 3 — акцент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8799B23B-EC83-4686-B30A-512413B5E67A}" styleName="Светлый стиль 3 — акцент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69CF1AB2-1976-4502-BF36-3FF5EA218861}" styleName="Средний стиль 4 — акцент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2838BEF-8BB2-4498-84A7-C5851F593DF1}" styleName="Средний стиль 4 — акцент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E8B1032C-EA38-4F05-BA0D-38AFFFC7BED3}" styleName="Светлый стиль 3 — акцент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98" d="100"/>
          <a:sy n="98" d="100"/>
        </p:scale>
        <p:origin x="84" y="3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Лист1!$B$1</c:f>
              <c:strCache>
                <c:ptCount val="1"/>
                <c:pt idx="0">
                  <c:v>Продажи</c:v>
                </c:pt>
              </c:strCache>
            </c:strRef>
          </c:tx>
          <c:spPr>
            <a:solidFill>
              <a:schemeClr val="accent1"/>
            </a:solidFill>
            <a:ln w="19050">
              <a:solidFill>
                <a:schemeClr val="lt1"/>
              </a:solidFill>
            </a:ln>
            <a:effectLst/>
          </c:spPr>
          <c:invertIfNegative val="0"/>
          <c:dLbls>
            <c:dLbl>
              <c:idx val="0"/>
              <c:tx>
                <c:rich>
                  <a:bodyPr/>
                  <a:lstStyle/>
                  <a:p>
                    <a:r>
                      <a:rPr lang="en-US"/>
                      <a:t>59587</a:t>
                    </a:r>
                    <a:endParaRPr lang="en-US" dirty="0"/>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166-472B-9C4B-ED90D0430408}"/>
                </c:ext>
              </c:extLst>
            </c:dLbl>
            <c:dLbl>
              <c:idx val="1"/>
              <c:tx>
                <c:rich>
                  <a:bodyPr/>
                  <a:lstStyle/>
                  <a:p>
                    <a:r>
                      <a:rPr lang="en-US"/>
                      <a:t>30318</a:t>
                    </a:r>
                    <a:endParaRPr lang="en-US" dirty="0"/>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166-472B-9C4B-ED90D0430408}"/>
                </c:ext>
              </c:extLst>
            </c:dLbl>
            <c:dLbl>
              <c:idx val="2"/>
              <c:tx>
                <c:rich>
                  <a:bodyPr/>
                  <a:lstStyle/>
                  <a:p>
                    <a:r>
                      <a:rPr lang="en-US"/>
                      <a:t>50543</a:t>
                    </a:r>
                    <a:endParaRPr lang="en-US" dirty="0"/>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F166-472B-9C4B-ED90D0430408}"/>
                </c:ext>
              </c:extLst>
            </c:dLbl>
            <c:dLbl>
              <c:idx val="3"/>
              <c:tx>
                <c:rich>
                  <a:bodyPr/>
                  <a:lstStyle/>
                  <a:p>
                    <a:r>
                      <a:rPr lang="en-US"/>
                      <a:t>55601</a:t>
                    </a:r>
                    <a:endParaRPr lang="en-US" dirty="0"/>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166-472B-9C4B-ED90D0430408}"/>
                </c:ext>
              </c:extLst>
            </c:dLbl>
            <c:dLbl>
              <c:idx val="4"/>
              <c:tx>
                <c:rich>
                  <a:bodyPr/>
                  <a:lstStyle/>
                  <a:p>
                    <a:r>
                      <a:rPr lang="en-US"/>
                      <a:t>56470</a:t>
                    </a:r>
                    <a:endParaRPr lang="en-US" dirty="0"/>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F166-472B-9C4B-ED90D0430408}"/>
                </c:ext>
              </c:extLst>
            </c:dLbl>
            <c:dLbl>
              <c:idx val="5"/>
              <c:tx>
                <c:rich>
                  <a:bodyPr/>
                  <a:lstStyle/>
                  <a:p>
                    <a:r>
                      <a:rPr lang="en-US"/>
                      <a:t>116263</a:t>
                    </a:r>
                    <a:endParaRPr lang="en-US" dirty="0"/>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F166-472B-9C4B-ED90D0430408}"/>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Лист1!$A$2:$A$7</c:f>
              <c:strCache>
                <c:ptCount val="6"/>
                <c:pt idx="0">
                  <c:v>Заводской</c:v>
                </c:pt>
                <c:pt idx="1">
                  <c:v>Кузнецкий</c:v>
                </c:pt>
                <c:pt idx="2">
                  <c:v>Куйбышевский</c:v>
                </c:pt>
                <c:pt idx="3">
                  <c:v>Новоильинский</c:v>
                </c:pt>
                <c:pt idx="4">
                  <c:v>Орджоникидзевский</c:v>
                </c:pt>
                <c:pt idx="5">
                  <c:v>Центральный</c:v>
                </c:pt>
              </c:strCache>
            </c:strRef>
          </c:cat>
          <c:val>
            <c:numRef>
              <c:f>Лист1!$B$2:$B$7</c:f>
              <c:numCache>
                <c:formatCode>General</c:formatCode>
                <c:ptCount val="6"/>
                <c:pt idx="0">
                  <c:v>60109</c:v>
                </c:pt>
                <c:pt idx="1">
                  <c:v>30257</c:v>
                </c:pt>
                <c:pt idx="2">
                  <c:v>51536</c:v>
                </c:pt>
                <c:pt idx="3">
                  <c:v>55651</c:v>
                </c:pt>
                <c:pt idx="4">
                  <c:v>57065</c:v>
                </c:pt>
                <c:pt idx="5">
                  <c:v>116678</c:v>
                </c:pt>
              </c:numCache>
            </c:numRef>
          </c:val>
          <c:extLst>
            <c:ext xmlns:c16="http://schemas.microsoft.com/office/drawing/2014/chart" uri="{C3380CC4-5D6E-409C-BE32-E72D297353CC}">
              <c16:uniqueId val="{00000000-3EF4-4C47-80AF-8B69478BE89D}"/>
            </c:ext>
          </c:extLst>
        </c:ser>
        <c:dLbls>
          <c:showLegendKey val="0"/>
          <c:showVal val="0"/>
          <c:showCatName val="0"/>
          <c:showSerName val="0"/>
          <c:showPercent val="0"/>
          <c:showBubbleSize val="0"/>
        </c:dLbls>
        <c:gapWidth val="60"/>
        <c:overlap val="48"/>
        <c:axId val="1348266048"/>
        <c:axId val="1409586880"/>
      </c:barChart>
      <c:catAx>
        <c:axId val="1348266048"/>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ru-RU"/>
          </a:p>
        </c:txPr>
        <c:crossAx val="1409586880"/>
        <c:crosses val="autoZero"/>
        <c:auto val="1"/>
        <c:lblAlgn val="ctr"/>
        <c:lblOffset val="100"/>
        <c:noMultiLvlLbl val="0"/>
      </c:catAx>
      <c:valAx>
        <c:axId val="1409586880"/>
        <c:scaling>
          <c:orientation val="minMax"/>
          <c:max val="1200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34826604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40415D0-A27A-4B79-BC79-E8F4EDCA7A3E}" type="doc">
      <dgm:prSet loTypeId="urn:microsoft.com/office/officeart/2005/8/layout/arrow1" loCatId="relationship" qsTypeId="urn:microsoft.com/office/officeart/2005/8/quickstyle/simple1" qsCatId="simple" csTypeId="urn:microsoft.com/office/officeart/2005/8/colors/accent1_2" csCatId="accent1" phldr="1"/>
      <dgm:spPr/>
      <dgm:t>
        <a:bodyPr/>
        <a:lstStyle/>
        <a:p>
          <a:endParaRPr lang="ru-RU"/>
        </a:p>
      </dgm:t>
    </dgm:pt>
    <dgm:pt modelId="{2E8C357B-BC12-4026-BE96-8086BAC3AAE8}">
      <dgm:prSet phldrT="[Текст]" custT="1"/>
      <dgm:spPr/>
      <dgm:t>
        <a:bodyPr/>
        <a:lstStyle/>
        <a:p>
          <a:r>
            <a:rPr lang="ru-RU" sz="1800" dirty="0"/>
            <a:t>в пределах населенного пункта, где расположен орган</a:t>
          </a:r>
        </a:p>
      </dgm:t>
    </dgm:pt>
    <dgm:pt modelId="{2A43DF2D-51FE-4582-9763-9CC150632F15}" type="parTrans" cxnId="{6D3E7771-CC22-48A9-B490-0573658B7AC4}">
      <dgm:prSet/>
      <dgm:spPr/>
      <dgm:t>
        <a:bodyPr/>
        <a:lstStyle/>
        <a:p>
          <a:endParaRPr lang="ru-RU"/>
        </a:p>
      </dgm:t>
    </dgm:pt>
    <dgm:pt modelId="{DA7E62BD-6E84-4898-9D43-D4AF1330160F}" type="sibTrans" cxnId="{6D3E7771-CC22-48A9-B490-0573658B7AC4}">
      <dgm:prSet/>
      <dgm:spPr/>
      <dgm:t>
        <a:bodyPr/>
        <a:lstStyle/>
        <a:p>
          <a:endParaRPr lang="ru-RU"/>
        </a:p>
      </dgm:t>
    </dgm:pt>
    <dgm:pt modelId="{F76638F6-D4E8-4BD6-8CFB-05B5D1D4C42E}">
      <dgm:prSet phldrT="[Текст]"/>
      <dgm:spPr/>
      <dgm:t>
        <a:bodyPr/>
        <a:lstStyle/>
        <a:p>
          <a:r>
            <a:rPr lang="ru-RU" dirty="0"/>
            <a:t>за пределами населенного пункта, где расположен орган</a:t>
          </a:r>
        </a:p>
      </dgm:t>
    </dgm:pt>
    <dgm:pt modelId="{91D5E41D-C801-46D2-A38F-92EC43ED35B8}" type="parTrans" cxnId="{263992CE-31CE-4955-B9FE-F0B09A51FAE5}">
      <dgm:prSet/>
      <dgm:spPr/>
      <dgm:t>
        <a:bodyPr/>
        <a:lstStyle/>
        <a:p>
          <a:endParaRPr lang="ru-RU"/>
        </a:p>
      </dgm:t>
    </dgm:pt>
    <dgm:pt modelId="{A0AA6AAE-EA0A-4548-A7A5-01EADB9C8748}" type="sibTrans" cxnId="{263992CE-31CE-4955-B9FE-F0B09A51FAE5}">
      <dgm:prSet/>
      <dgm:spPr/>
      <dgm:t>
        <a:bodyPr/>
        <a:lstStyle/>
        <a:p>
          <a:endParaRPr lang="ru-RU"/>
        </a:p>
      </dgm:t>
    </dgm:pt>
    <dgm:pt modelId="{DE904720-73B0-4977-8351-7EA94465D093}" type="pres">
      <dgm:prSet presAssocID="{640415D0-A27A-4B79-BC79-E8F4EDCA7A3E}" presName="cycle" presStyleCnt="0">
        <dgm:presLayoutVars>
          <dgm:dir/>
          <dgm:resizeHandles val="exact"/>
        </dgm:presLayoutVars>
      </dgm:prSet>
      <dgm:spPr/>
    </dgm:pt>
    <dgm:pt modelId="{91D8BFD9-4FC6-4D86-AF43-A8899E34E2C0}" type="pres">
      <dgm:prSet presAssocID="{2E8C357B-BC12-4026-BE96-8086BAC3AAE8}" presName="arrow" presStyleLbl="node1" presStyleIdx="0" presStyleCnt="2" custRadScaleRad="102792" custRadScaleInc="-1625">
        <dgm:presLayoutVars>
          <dgm:bulletEnabled val="1"/>
        </dgm:presLayoutVars>
      </dgm:prSet>
      <dgm:spPr/>
    </dgm:pt>
    <dgm:pt modelId="{D7EB30A1-9043-41A5-80D1-B385AB0A22CA}" type="pres">
      <dgm:prSet presAssocID="{F76638F6-D4E8-4BD6-8CFB-05B5D1D4C42E}" presName="arrow" presStyleLbl="node1" presStyleIdx="1" presStyleCnt="2" custRadScaleRad="157637" custRadScaleInc="618">
        <dgm:presLayoutVars>
          <dgm:bulletEnabled val="1"/>
        </dgm:presLayoutVars>
      </dgm:prSet>
      <dgm:spPr/>
    </dgm:pt>
  </dgm:ptLst>
  <dgm:cxnLst>
    <dgm:cxn modelId="{6D3E7771-CC22-48A9-B490-0573658B7AC4}" srcId="{640415D0-A27A-4B79-BC79-E8F4EDCA7A3E}" destId="{2E8C357B-BC12-4026-BE96-8086BAC3AAE8}" srcOrd="0" destOrd="0" parTransId="{2A43DF2D-51FE-4582-9763-9CC150632F15}" sibTransId="{DA7E62BD-6E84-4898-9D43-D4AF1330160F}"/>
    <dgm:cxn modelId="{2BB231B3-3E78-4B6B-BC19-E2173AF759E6}" type="presOf" srcId="{640415D0-A27A-4B79-BC79-E8F4EDCA7A3E}" destId="{DE904720-73B0-4977-8351-7EA94465D093}" srcOrd="0" destOrd="0" presId="urn:microsoft.com/office/officeart/2005/8/layout/arrow1"/>
    <dgm:cxn modelId="{263992CE-31CE-4955-B9FE-F0B09A51FAE5}" srcId="{640415D0-A27A-4B79-BC79-E8F4EDCA7A3E}" destId="{F76638F6-D4E8-4BD6-8CFB-05B5D1D4C42E}" srcOrd="1" destOrd="0" parTransId="{91D5E41D-C801-46D2-A38F-92EC43ED35B8}" sibTransId="{A0AA6AAE-EA0A-4548-A7A5-01EADB9C8748}"/>
    <dgm:cxn modelId="{F9198BD2-695F-4744-BA7C-E4F3FD79FCC6}" type="presOf" srcId="{F76638F6-D4E8-4BD6-8CFB-05B5D1D4C42E}" destId="{D7EB30A1-9043-41A5-80D1-B385AB0A22CA}" srcOrd="0" destOrd="0" presId="urn:microsoft.com/office/officeart/2005/8/layout/arrow1"/>
    <dgm:cxn modelId="{327B8BD3-F780-4123-8F2F-180C776F7828}" type="presOf" srcId="{2E8C357B-BC12-4026-BE96-8086BAC3AAE8}" destId="{91D8BFD9-4FC6-4D86-AF43-A8899E34E2C0}" srcOrd="0" destOrd="0" presId="urn:microsoft.com/office/officeart/2005/8/layout/arrow1"/>
    <dgm:cxn modelId="{910B0D71-4E54-49C6-959F-1177686C3ADF}" type="presParOf" srcId="{DE904720-73B0-4977-8351-7EA94465D093}" destId="{91D8BFD9-4FC6-4D86-AF43-A8899E34E2C0}" srcOrd="0" destOrd="0" presId="urn:microsoft.com/office/officeart/2005/8/layout/arrow1"/>
    <dgm:cxn modelId="{21E0AF47-3BEA-495E-8D26-407ECA5312CB}" type="presParOf" srcId="{DE904720-73B0-4977-8351-7EA94465D093}" destId="{D7EB30A1-9043-41A5-80D1-B385AB0A22CA}" srcOrd="1" destOrd="0" presId="urn:microsoft.com/office/officeart/2005/8/layout/arrow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BECF021-4055-4946-9A9B-1F13A9AC88CC}" type="doc">
      <dgm:prSet loTypeId="urn:microsoft.com/office/officeart/2005/8/layout/hList1" loCatId="list" qsTypeId="urn:microsoft.com/office/officeart/2005/8/quickstyle/simple2" qsCatId="simple" csTypeId="urn:microsoft.com/office/officeart/2005/8/colors/colorful5" csCatId="colorful" phldr="1"/>
      <dgm:spPr/>
      <dgm:t>
        <a:bodyPr/>
        <a:lstStyle/>
        <a:p>
          <a:endParaRPr lang="ru-RU"/>
        </a:p>
      </dgm:t>
    </dgm:pt>
    <dgm:pt modelId="{4DB28A3F-C7B7-4018-9A18-A43401BBB4FD}">
      <dgm:prSet phldrT="[Текст]"/>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ru-RU" dirty="0"/>
            <a:t>Модуль «Избирательное объединение»</a:t>
          </a:r>
        </a:p>
      </dgm:t>
    </dgm:pt>
    <dgm:pt modelId="{BA1E5154-BE9F-4978-836F-DA73EFE978BF}" type="parTrans" cxnId="{D621F87F-21E8-48B2-876C-94E550769B49}">
      <dgm:prSet/>
      <dgm:spPr/>
      <dgm:t>
        <a:bodyPr/>
        <a:lstStyle/>
        <a:p>
          <a:endParaRPr lang="ru-RU"/>
        </a:p>
      </dgm:t>
    </dgm:pt>
    <dgm:pt modelId="{FE753BD8-C5B2-4EA4-8131-4756730FFA61}" type="sibTrans" cxnId="{D621F87F-21E8-48B2-876C-94E550769B49}">
      <dgm:prSet/>
      <dgm:spPr/>
      <dgm:t>
        <a:bodyPr/>
        <a:lstStyle/>
        <a:p>
          <a:endParaRPr lang="ru-RU"/>
        </a:p>
      </dgm:t>
    </dgm:pt>
    <dgm:pt modelId="{5FAA3966-82CC-4541-AE7A-65F6B7947EDD}">
      <dgm:prSet phldrT="[Текст]"/>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ru-RU" dirty="0"/>
            <a:t>Подготовка документов, представляемых в организующую избирательную комиссию (списки кандидатов, сведения о доверенных лицах ИО, уполномоченных представителях)</a:t>
          </a:r>
        </a:p>
      </dgm:t>
    </dgm:pt>
    <dgm:pt modelId="{74AFC156-716E-40D4-9269-81ECB58A57C7}" type="parTrans" cxnId="{422AF09F-F2D9-45F4-827C-81674FAC9A51}">
      <dgm:prSet/>
      <dgm:spPr/>
      <dgm:t>
        <a:bodyPr/>
        <a:lstStyle/>
        <a:p>
          <a:endParaRPr lang="ru-RU"/>
        </a:p>
      </dgm:t>
    </dgm:pt>
    <dgm:pt modelId="{9956D9B0-9D40-46EE-9E48-F938B0F8F935}" type="sibTrans" cxnId="{422AF09F-F2D9-45F4-827C-81674FAC9A51}">
      <dgm:prSet/>
      <dgm:spPr/>
      <dgm:t>
        <a:bodyPr/>
        <a:lstStyle/>
        <a:p>
          <a:endParaRPr lang="ru-RU"/>
        </a:p>
      </dgm:t>
    </dgm:pt>
    <dgm:pt modelId="{A214EEC7-43A9-4F1D-AE3E-AA315E2F1193}">
      <dgm:prSet phldrT="[Текст]"/>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ru-RU" dirty="0"/>
            <a:t>Модуль «Кандидат»</a:t>
          </a:r>
        </a:p>
      </dgm:t>
    </dgm:pt>
    <dgm:pt modelId="{BCF5AE2A-5AB7-4AFE-A9B3-B588A1D83F90}" type="parTrans" cxnId="{C3564039-338F-4A34-8353-5723D93B6431}">
      <dgm:prSet/>
      <dgm:spPr/>
      <dgm:t>
        <a:bodyPr/>
        <a:lstStyle/>
        <a:p>
          <a:endParaRPr lang="ru-RU"/>
        </a:p>
      </dgm:t>
    </dgm:pt>
    <dgm:pt modelId="{60AC2F58-D9F8-4D0D-B700-9F8B7120E7CD}" type="sibTrans" cxnId="{C3564039-338F-4A34-8353-5723D93B6431}">
      <dgm:prSet/>
      <dgm:spPr/>
      <dgm:t>
        <a:bodyPr/>
        <a:lstStyle/>
        <a:p>
          <a:endParaRPr lang="ru-RU"/>
        </a:p>
      </dgm:t>
    </dgm:pt>
    <dgm:pt modelId="{954D9B13-018F-43F8-A9FE-438FCDA98C3F}">
      <dgm:prSet phldrT="[Текст]"/>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ru-RU" dirty="0"/>
            <a:t>Подготовка документов о себе, своих доверенных лицах, уполномоченных представителях по </a:t>
          </a:r>
          <a:r>
            <a:rPr lang="ru-RU" dirty="0" err="1"/>
            <a:t>фин.вопросам</a:t>
          </a:r>
          <a:endParaRPr lang="ru-RU" dirty="0"/>
        </a:p>
      </dgm:t>
    </dgm:pt>
    <dgm:pt modelId="{53A4CC29-8D5F-4D20-8DA6-D23A02C67080}" type="parTrans" cxnId="{9FF6C5C4-2EDC-46C6-81E2-C3AEEE71D208}">
      <dgm:prSet/>
      <dgm:spPr/>
      <dgm:t>
        <a:bodyPr/>
        <a:lstStyle/>
        <a:p>
          <a:endParaRPr lang="ru-RU"/>
        </a:p>
      </dgm:t>
    </dgm:pt>
    <dgm:pt modelId="{E34D0FBD-FBF0-49AF-A58B-6161B69CFDB3}" type="sibTrans" cxnId="{9FF6C5C4-2EDC-46C6-81E2-C3AEEE71D208}">
      <dgm:prSet/>
      <dgm:spPr/>
      <dgm:t>
        <a:bodyPr/>
        <a:lstStyle/>
        <a:p>
          <a:endParaRPr lang="ru-RU"/>
        </a:p>
      </dgm:t>
    </dgm:pt>
    <dgm:pt modelId="{C1B183D3-8B7E-45D2-8C15-875D3D481B53}" type="pres">
      <dgm:prSet presAssocID="{8BECF021-4055-4946-9A9B-1F13A9AC88CC}" presName="Name0" presStyleCnt="0">
        <dgm:presLayoutVars>
          <dgm:dir/>
          <dgm:animLvl val="lvl"/>
          <dgm:resizeHandles val="exact"/>
        </dgm:presLayoutVars>
      </dgm:prSet>
      <dgm:spPr/>
    </dgm:pt>
    <dgm:pt modelId="{094D3F50-BCDA-4CC1-8E14-0F7A6990B223}" type="pres">
      <dgm:prSet presAssocID="{4DB28A3F-C7B7-4018-9A18-A43401BBB4FD}" presName="composite" presStyleCnt="0"/>
      <dgm:spPr/>
    </dgm:pt>
    <dgm:pt modelId="{C8726839-6CED-4E25-81BC-967848B1FB1E}" type="pres">
      <dgm:prSet presAssocID="{4DB28A3F-C7B7-4018-9A18-A43401BBB4FD}" presName="parTx" presStyleLbl="alignNode1" presStyleIdx="0" presStyleCnt="2">
        <dgm:presLayoutVars>
          <dgm:chMax val="0"/>
          <dgm:chPref val="0"/>
          <dgm:bulletEnabled val="1"/>
        </dgm:presLayoutVars>
      </dgm:prSet>
      <dgm:spPr/>
    </dgm:pt>
    <dgm:pt modelId="{86F20F67-1872-4BBF-8726-2836BB502E32}" type="pres">
      <dgm:prSet presAssocID="{4DB28A3F-C7B7-4018-9A18-A43401BBB4FD}" presName="desTx" presStyleLbl="alignAccFollowNode1" presStyleIdx="0" presStyleCnt="2">
        <dgm:presLayoutVars>
          <dgm:bulletEnabled val="1"/>
        </dgm:presLayoutVars>
      </dgm:prSet>
      <dgm:spPr/>
    </dgm:pt>
    <dgm:pt modelId="{860311D6-5FBE-49CD-831F-AFD94C3D1BEE}" type="pres">
      <dgm:prSet presAssocID="{FE753BD8-C5B2-4EA4-8131-4756730FFA61}" presName="space" presStyleCnt="0"/>
      <dgm:spPr/>
    </dgm:pt>
    <dgm:pt modelId="{A1E79099-1975-43CB-BC3B-80041DD5661C}" type="pres">
      <dgm:prSet presAssocID="{A214EEC7-43A9-4F1D-AE3E-AA315E2F1193}" presName="composite" presStyleCnt="0"/>
      <dgm:spPr/>
    </dgm:pt>
    <dgm:pt modelId="{CD9A0892-B636-454B-B726-E91ED3F32EB8}" type="pres">
      <dgm:prSet presAssocID="{A214EEC7-43A9-4F1D-AE3E-AA315E2F1193}" presName="parTx" presStyleLbl="alignNode1" presStyleIdx="1" presStyleCnt="2">
        <dgm:presLayoutVars>
          <dgm:chMax val="0"/>
          <dgm:chPref val="0"/>
          <dgm:bulletEnabled val="1"/>
        </dgm:presLayoutVars>
      </dgm:prSet>
      <dgm:spPr/>
    </dgm:pt>
    <dgm:pt modelId="{03226C5C-3C35-469D-92EB-F7CE728C9FC5}" type="pres">
      <dgm:prSet presAssocID="{A214EEC7-43A9-4F1D-AE3E-AA315E2F1193}" presName="desTx" presStyleLbl="alignAccFollowNode1" presStyleIdx="1" presStyleCnt="2">
        <dgm:presLayoutVars>
          <dgm:bulletEnabled val="1"/>
        </dgm:presLayoutVars>
      </dgm:prSet>
      <dgm:spPr/>
    </dgm:pt>
  </dgm:ptLst>
  <dgm:cxnLst>
    <dgm:cxn modelId="{C3564039-338F-4A34-8353-5723D93B6431}" srcId="{8BECF021-4055-4946-9A9B-1F13A9AC88CC}" destId="{A214EEC7-43A9-4F1D-AE3E-AA315E2F1193}" srcOrd="1" destOrd="0" parTransId="{BCF5AE2A-5AB7-4AFE-A9B3-B588A1D83F90}" sibTransId="{60AC2F58-D9F8-4D0D-B700-9F8B7120E7CD}"/>
    <dgm:cxn modelId="{8D5AFA6C-297C-4034-B2F8-FD1826D9C812}" type="presOf" srcId="{A214EEC7-43A9-4F1D-AE3E-AA315E2F1193}" destId="{CD9A0892-B636-454B-B726-E91ED3F32EB8}" srcOrd="0" destOrd="0" presId="urn:microsoft.com/office/officeart/2005/8/layout/hList1"/>
    <dgm:cxn modelId="{C1243F4F-210D-4C62-A17E-DD0A147AA1F8}" type="presOf" srcId="{8BECF021-4055-4946-9A9B-1F13A9AC88CC}" destId="{C1B183D3-8B7E-45D2-8C15-875D3D481B53}" srcOrd="0" destOrd="0" presId="urn:microsoft.com/office/officeart/2005/8/layout/hList1"/>
    <dgm:cxn modelId="{30727751-D168-4B70-95DE-9425A5BBF86C}" type="presOf" srcId="{4DB28A3F-C7B7-4018-9A18-A43401BBB4FD}" destId="{C8726839-6CED-4E25-81BC-967848B1FB1E}" srcOrd="0" destOrd="0" presId="urn:microsoft.com/office/officeart/2005/8/layout/hList1"/>
    <dgm:cxn modelId="{D621F87F-21E8-48B2-876C-94E550769B49}" srcId="{8BECF021-4055-4946-9A9B-1F13A9AC88CC}" destId="{4DB28A3F-C7B7-4018-9A18-A43401BBB4FD}" srcOrd="0" destOrd="0" parTransId="{BA1E5154-BE9F-4978-836F-DA73EFE978BF}" sibTransId="{FE753BD8-C5B2-4EA4-8131-4756730FFA61}"/>
    <dgm:cxn modelId="{57D2618A-3526-4A8A-9BD3-2A96E647B346}" type="presOf" srcId="{5FAA3966-82CC-4541-AE7A-65F6B7947EDD}" destId="{86F20F67-1872-4BBF-8726-2836BB502E32}" srcOrd="0" destOrd="0" presId="urn:microsoft.com/office/officeart/2005/8/layout/hList1"/>
    <dgm:cxn modelId="{422AF09F-F2D9-45F4-827C-81674FAC9A51}" srcId="{4DB28A3F-C7B7-4018-9A18-A43401BBB4FD}" destId="{5FAA3966-82CC-4541-AE7A-65F6B7947EDD}" srcOrd="0" destOrd="0" parTransId="{74AFC156-716E-40D4-9269-81ECB58A57C7}" sibTransId="{9956D9B0-9D40-46EE-9E48-F938B0F8F935}"/>
    <dgm:cxn modelId="{9FF6C5C4-2EDC-46C6-81E2-C3AEEE71D208}" srcId="{A214EEC7-43A9-4F1D-AE3E-AA315E2F1193}" destId="{954D9B13-018F-43F8-A9FE-438FCDA98C3F}" srcOrd="0" destOrd="0" parTransId="{53A4CC29-8D5F-4D20-8DA6-D23A02C67080}" sibTransId="{E34D0FBD-FBF0-49AF-A58B-6161B69CFDB3}"/>
    <dgm:cxn modelId="{A2DE9FD4-E7C1-44CE-86CF-65DEAEA7E211}" type="presOf" srcId="{954D9B13-018F-43F8-A9FE-438FCDA98C3F}" destId="{03226C5C-3C35-469D-92EB-F7CE728C9FC5}" srcOrd="0" destOrd="0" presId="urn:microsoft.com/office/officeart/2005/8/layout/hList1"/>
    <dgm:cxn modelId="{31DBF087-B4FA-4DF2-8286-9CFB1943BC0F}" type="presParOf" srcId="{C1B183D3-8B7E-45D2-8C15-875D3D481B53}" destId="{094D3F50-BCDA-4CC1-8E14-0F7A6990B223}" srcOrd="0" destOrd="0" presId="urn:microsoft.com/office/officeart/2005/8/layout/hList1"/>
    <dgm:cxn modelId="{8B699B39-B904-4D1E-A297-35002BBF0224}" type="presParOf" srcId="{094D3F50-BCDA-4CC1-8E14-0F7A6990B223}" destId="{C8726839-6CED-4E25-81BC-967848B1FB1E}" srcOrd="0" destOrd="0" presId="urn:microsoft.com/office/officeart/2005/8/layout/hList1"/>
    <dgm:cxn modelId="{D2AEC0C4-B383-43A8-862E-AB0C9DF19059}" type="presParOf" srcId="{094D3F50-BCDA-4CC1-8E14-0F7A6990B223}" destId="{86F20F67-1872-4BBF-8726-2836BB502E32}" srcOrd="1" destOrd="0" presId="urn:microsoft.com/office/officeart/2005/8/layout/hList1"/>
    <dgm:cxn modelId="{78F13C9A-13EB-411E-B847-26589BB8FCEB}" type="presParOf" srcId="{C1B183D3-8B7E-45D2-8C15-875D3D481B53}" destId="{860311D6-5FBE-49CD-831F-AFD94C3D1BEE}" srcOrd="1" destOrd="0" presId="urn:microsoft.com/office/officeart/2005/8/layout/hList1"/>
    <dgm:cxn modelId="{88CC0EBC-8119-4617-ACC3-CF6736406A51}" type="presParOf" srcId="{C1B183D3-8B7E-45D2-8C15-875D3D481B53}" destId="{A1E79099-1975-43CB-BC3B-80041DD5661C}" srcOrd="2" destOrd="0" presId="urn:microsoft.com/office/officeart/2005/8/layout/hList1"/>
    <dgm:cxn modelId="{D75C946E-A844-4358-BEB8-A18F9E2206A1}" type="presParOf" srcId="{A1E79099-1975-43CB-BC3B-80041DD5661C}" destId="{CD9A0892-B636-454B-B726-E91ED3F32EB8}" srcOrd="0" destOrd="0" presId="urn:microsoft.com/office/officeart/2005/8/layout/hList1"/>
    <dgm:cxn modelId="{8A7893B6-4D11-4607-974A-530816309270}" type="presParOf" srcId="{A1E79099-1975-43CB-BC3B-80041DD5661C}" destId="{03226C5C-3C35-469D-92EB-F7CE728C9FC5}"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C9A292F-6A89-4807-93DB-D53F6EF112A9}" type="doc">
      <dgm:prSet loTypeId="urn:microsoft.com/office/officeart/2005/8/layout/hList1" loCatId="list" qsTypeId="urn:microsoft.com/office/officeart/2005/8/quickstyle/simple3" qsCatId="simple" csTypeId="urn:microsoft.com/office/officeart/2005/8/colors/accent1_2" csCatId="accent1" phldr="1"/>
      <dgm:spPr/>
      <dgm:t>
        <a:bodyPr/>
        <a:lstStyle/>
        <a:p>
          <a:endParaRPr lang="ru-RU"/>
        </a:p>
      </dgm:t>
    </dgm:pt>
    <dgm:pt modelId="{1095FF72-4CCF-4CD9-9AFD-3A8C2AC4B99C}">
      <dgm:prSet custT="1"/>
      <dgm:spPr/>
      <dgm:t>
        <a:bodyPr/>
        <a:lstStyle/>
        <a:p>
          <a:r>
            <a:rPr lang="ru-RU" sz="1800" b="1" dirty="0"/>
            <a:t>Могут назначаться:</a:t>
          </a:r>
        </a:p>
      </dgm:t>
    </dgm:pt>
    <dgm:pt modelId="{4A717DF1-B998-404C-A631-18506A30B7F8}" type="parTrans" cxnId="{475615F2-BAEE-4DBD-8D23-1395EA09B272}">
      <dgm:prSet/>
      <dgm:spPr/>
      <dgm:t>
        <a:bodyPr/>
        <a:lstStyle/>
        <a:p>
          <a:endParaRPr lang="ru-RU"/>
        </a:p>
      </dgm:t>
    </dgm:pt>
    <dgm:pt modelId="{B86FF058-F25C-4B43-AAD9-BAF0C25F5E63}" type="sibTrans" cxnId="{475615F2-BAEE-4DBD-8D23-1395EA09B272}">
      <dgm:prSet/>
      <dgm:spPr/>
      <dgm:t>
        <a:bodyPr/>
        <a:lstStyle/>
        <a:p>
          <a:endParaRPr lang="ru-RU"/>
        </a:p>
      </dgm:t>
    </dgm:pt>
    <dgm:pt modelId="{884E0DFA-8AF4-42B8-886B-723B8C88EE17}">
      <dgm:prSet custT="1"/>
      <dgm:spPr/>
      <dgm:t>
        <a:bodyPr/>
        <a:lstStyle/>
        <a:p>
          <a:r>
            <a:rPr lang="ru-RU" sz="1800" dirty="0"/>
            <a:t>Избирательными объединениями, зарегистрировавшими списки кандидатов, выдвинувшими зарегистрированного кандидата</a:t>
          </a:r>
        </a:p>
      </dgm:t>
    </dgm:pt>
    <dgm:pt modelId="{E9C996B7-F865-495D-B555-1DEB1ABB860E}" type="parTrans" cxnId="{7423C1E4-0FAA-4A8B-9F3D-94DB1D526BB4}">
      <dgm:prSet/>
      <dgm:spPr/>
      <dgm:t>
        <a:bodyPr/>
        <a:lstStyle/>
        <a:p>
          <a:endParaRPr lang="ru-RU"/>
        </a:p>
      </dgm:t>
    </dgm:pt>
    <dgm:pt modelId="{A0D2C64B-BD75-4926-AA2C-93C528573EE7}" type="sibTrans" cxnId="{7423C1E4-0FAA-4A8B-9F3D-94DB1D526BB4}">
      <dgm:prSet/>
      <dgm:spPr/>
      <dgm:t>
        <a:bodyPr/>
        <a:lstStyle/>
        <a:p>
          <a:endParaRPr lang="ru-RU"/>
        </a:p>
      </dgm:t>
    </dgm:pt>
    <dgm:pt modelId="{6FD25DFB-6D67-42A5-956F-354189BE8EA2}">
      <dgm:prSet custT="1"/>
      <dgm:spPr/>
      <dgm:t>
        <a:bodyPr/>
        <a:lstStyle/>
        <a:p>
          <a:r>
            <a:rPr lang="ru-RU" sz="1800" dirty="0"/>
            <a:t>Зарегистрированными кандидатами</a:t>
          </a:r>
        </a:p>
      </dgm:t>
    </dgm:pt>
    <dgm:pt modelId="{0E65E807-1A79-4661-90F2-F4CA212ADEA9}" type="parTrans" cxnId="{4B316525-8BBF-404D-8F4D-4A1700DEF3B8}">
      <dgm:prSet/>
      <dgm:spPr/>
      <dgm:t>
        <a:bodyPr/>
        <a:lstStyle/>
        <a:p>
          <a:endParaRPr lang="ru-RU"/>
        </a:p>
      </dgm:t>
    </dgm:pt>
    <dgm:pt modelId="{1A314EA8-1220-43FB-8251-6CD673A1E4B0}" type="sibTrans" cxnId="{4B316525-8BBF-404D-8F4D-4A1700DEF3B8}">
      <dgm:prSet/>
      <dgm:spPr/>
      <dgm:t>
        <a:bodyPr/>
        <a:lstStyle/>
        <a:p>
          <a:endParaRPr lang="ru-RU"/>
        </a:p>
      </dgm:t>
    </dgm:pt>
    <dgm:pt modelId="{11143B7C-96F7-4FA0-B6B5-88B8A8E1EC37}">
      <dgm:prSet custT="1"/>
      <dgm:spPr/>
      <dgm:t>
        <a:bodyPr/>
        <a:lstStyle/>
        <a:p>
          <a:r>
            <a:rPr lang="ru-RU" sz="1800" dirty="0"/>
            <a:t>Общественной палатой РФ, </a:t>
          </a:r>
        </a:p>
      </dgm:t>
    </dgm:pt>
    <dgm:pt modelId="{7A6F6325-9010-45C0-B823-D8B4A4A17CEF}" type="parTrans" cxnId="{C1B74E98-87AC-4396-B4E0-93A097267998}">
      <dgm:prSet/>
      <dgm:spPr/>
      <dgm:t>
        <a:bodyPr/>
        <a:lstStyle/>
        <a:p>
          <a:endParaRPr lang="ru-RU"/>
        </a:p>
      </dgm:t>
    </dgm:pt>
    <dgm:pt modelId="{9BE2E8CD-0C3A-47C8-AFAF-71AADF236200}" type="sibTrans" cxnId="{C1B74E98-87AC-4396-B4E0-93A097267998}">
      <dgm:prSet/>
      <dgm:spPr/>
      <dgm:t>
        <a:bodyPr/>
        <a:lstStyle/>
        <a:p>
          <a:endParaRPr lang="ru-RU"/>
        </a:p>
      </dgm:t>
    </dgm:pt>
    <dgm:pt modelId="{96CF8C91-EBC3-450B-9C48-422E2A47B5F4}">
      <dgm:prSet custT="1"/>
      <dgm:spPr/>
      <dgm:t>
        <a:bodyPr/>
        <a:lstStyle/>
        <a:p>
          <a:r>
            <a:rPr lang="ru-RU" sz="1800" dirty="0"/>
            <a:t>Общественной палатой Кемеровской области – Кузбасса </a:t>
          </a:r>
        </a:p>
      </dgm:t>
    </dgm:pt>
    <dgm:pt modelId="{6EC4D75D-3D75-488F-B8AC-A0A46335060C}" type="parTrans" cxnId="{5EC1E968-DCDA-4C93-9458-0D1CCDBA80D5}">
      <dgm:prSet/>
      <dgm:spPr/>
      <dgm:t>
        <a:bodyPr/>
        <a:lstStyle/>
        <a:p>
          <a:endParaRPr lang="ru-RU"/>
        </a:p>
      </dgm:t>
    </dgm:pt>
    <dgm:pt modelId="{3CB654F3-6BC3-41F2-AF11-A08F4D87C3CA}" type="sibTrans" cxnId="{5EC1E968-DCDA-4C93-9458-0D1CCDBA80D5}">
      <dgm:prSet/>
      <dgm:spPr/>
      <dgm:t>
        <a:bodyPr/>
        <a:lstStyle/>
        <a:p>
          <a:endParaRPr lang="ru-RU"/>
        </a:p>
      </dgm:t>
    </dgm:pt>
    <dgm:pt modelId="{E4FB80EB-1A25-45F8-B517-AFA40DD06684}" type="pres">
      <dgm:prSet presAssocID="{CC9A292F-6A89-4807-93DB-D53F6EF112A9}" presName="Name0" presStyleCnt="0">
        <dgm:presLayoutVars>
          <dgm:dir/>
          <dgm:animLvl val="lvl"/>
          <dgm:resizeHandles val="exact"/>
        </dgm:presLayoutVars>
      </dgm:prSet>
      <dgm:spPr/>
    </dgm:pt>
    <dgm:pt modelId="{9520C9FB-BD79-4C55-9ED7-DC66E35F618C}" type="pres">
      <dgm:prSet presAssocID="{1095FF72-4CCF-4CD9-9AFD-3A8C2AC4B99C}" presName="composite" presStyleCnt="0"/>
      <dgm:spPr/>
    </dgm:pt>
    <dgm:pt modelId="{9DE0DB36-8C79-4796-81BE-9B81184C0294}" type="pres">
      <dgm:prSet presAssocID="{1095FF72-4CCF-4CD9-9AFD-3A8C2AC4B99C}" presName="parTx" presStyleLbl="alignNode1" presStyleIdx="0" presStyleCnt="1" custLinFactNeighborY="-26353">
        <dgm:presLayoutVars>
          <dgm:chMax val="0"/>
          <dgm:chPref val="0"/>
          <dgm:bulletEnabled val="1"/>
        </dgm:presLayoutVars>
      </dgm:prSet>
      <dgm:spPr/>
    </dgm:pt>
    <dgm:pt modelId="{4231FDA1-A759-4855-BC70-A51C4D9F159C}" type="pres">
      <dgm:prSet presAssocID="{1095FF72-4CCF-4CD9-9AFD-3A8C2AC4B99C}" presName="desTx" presStyleLbl="alignAccFollowNode1" presStyleIdx="0" presStyleCnt="1" custScaleY="100000">
        <dgm:presLayoutVars>
          <dgm:bulletEnabled val="1"/>
        </dgm:presLayoutVars>
      </dgm:prSet>
      <dgm:spPr/>
    </dgm:pt>
  </dgm:ptLst>
  <dgm:cxnLst>
    <dgm:cxn modelId="{4B316525-8BBF-404D-8F4D-4A1700DEF3B8}" srcId="{1095FF72-4CCF-4CD9-9AFD-3A8C2AC4B99C}" destId="{6FD25DFB-6D67-42A5-956F-354189BE8EA2}" srcOrd="1" destOrd="0" parTransId="{0E65E807-1A79-4661-90F2-F4CA212ADEA9}" sibTransId="{1A314EA8-1220-43FB-8251-6CD673A1E4B0}"/>
    <dgm:cxn modelId="{C088D726-7645-4C07-8066-87847D09E347}" type="presOf" srcId="{884E0DFA-8AF4-42B8-886B-723B8C88EE17}" destId="{4231FDA1-A759-4855-BC70-A51C4D9F159C}" srcOrd="0" destOrd="0" presId="urn:microsoft.com/office/officeart/2005/8/layout/hList1"/>
    <dgm:cxn modelId="{F369CB36-ABD7-47E0-84B2-544676CB2470}" type="presOf" srcId="{CC9A292F-6A89-4807-93DB-D53F6EF112A9}" destId="{E4FB80EB-1A25-45F8-B517-AFA40DD06684}" srcOrd="0" destOrd="0" presId="urn:microsoft.com/office/officeart/2005/8/layout/hList1"/>
    <dgm:cxn modelId="{5EC1E968-DCDA-4C93-9458-0D1CCDBA80D5}" srcId="{1095FF72-4CCF-4CD9-9AFD-3A8C2AC4B99C}" destId="{96CF8C91-EBC3-450B-9C48-422E2A47B5F4}" srcOrd="3" destOrd="0" parTransId="{6EC4D75D-3D75-488F-B8AC-A0A46335060C}" sibTransId="{3CB654F3-6BC3-41F2-AF11-A08F4D87C3CA}"/>
    <dgm:cxn modelId="{C9060F8F-F7AE-47D1-B695-0EE2568EF885}" type="presOf" srcId="{96CF8C91-EBC3-450B-9C48-422E2A47B5F4}" destId="{4231FDA1-A759-4855-BC70-A51C4D9F159C}" srcOrd="0" destOrd="3" presId="urn:microsoft.com/office/officeart/2005/8/layout/hList1"/>
    <dgm:cxn modelId="{C1B74E98-87AC-4396-B4E0-93A097267998}" srcId="{1095FF72-4CCF-4CD9-9AFD-3A8C2AC4B99C}" destId="{11143B7C-96F7-4FA0-B6B5-88B8A8E1EC37}" srcOrd="2" destOrd="0" parTransId="{7A6F6325-9010-45C0-B823-D8B4A4A17CEF}" sibTransId="{9BE2E8CD-0C3A-47C8-AFAF-71AADF236200}"/>
    <dgm:cxn modelId="{B1BBDA9B-C6CE-44BC-A615-E5BF233E7043}" type="presOf" srcId="{6FD25DFB-6D67-42A5-956F-354189BE8EA2}" destId="{4231FDA1-A759-4855-BC70-A51C4D9F159C}" srcOrd="0" destOrd="1" presId="urn:microsoft.com/office/officeart/2005/8/layout/hList1"/>
    <dgm:cxn modelId="{BED139C6-FC44-4C23-90BF-60566D745A7B}" type="presOf" srcId="{1095FF72-4CCF-4CD9-9AFD-3A8C2AC4B99C}" destId="{9DE0DB36-8C79-4796-81BE-9B81184C0294}" srcOrd="0" destOrd="0" presId="urn:microsoft.com/office/officeart/2005/8/layout/hList1"/>
    <dgm:cxn modelId="{A1EFBDD2-7883-418B-91C8-6517E4032173}" type="presOf" srcId="{11143B7C-96F7-4FA0-B6B5-88B8A8E1EC37}" destId="{4231FDA1-A759-4855-BC70-A51C4D9F159C}" srcOrd="0" destOrd="2" presId="urn:microsoft.com/office/officeart/2005/8/layout/hList1"/>
    <dgm:cxn modelId="{7423C1E4-0FAA-4A8B-9F3D-94DB1D526BB4}" srcId="{1095FF72-4CCF-4CD9-9AFD-3A8C2AC4B99C}" destId="{884E0DFA-8AF4-42B8-886B-723B8C88EE17}" srcOrd="0" destOrd="0" parTransId="{E9C996B7-F865-495D-B555-1DEB1ABB860E}" sibTransId="{A0D2C64B-BD75-4926-AA2C-93C528573EE7}"/>
    <dgm:cxn modelId="{475615F2-BAEE-4DBD-8D23-1395EA09B272}" srcId="{CC9A292F-6A89-4807-93DB-D53F6EF112A9}" destId="{1095FF72-4CCF-4CD9-9AFD-3A8C2AC4B99C}" srcOrd="0" destOrd="0" parTransId="{4A717DF1-B998-404C-A631-18506A30B7F8}" sibTransId="{B86FF058-F25C-4B43-AAD9-BAF0C25F5E63}"/>
    <dgm:cxn modelId="{F50D21A9-D48E-489E-B042-550B74C66C21}" type="presParOf" srcId="{E4FB80EB-1A25-45F8-B517-AFA40DD06684}" destId="{9520C9FB-BD79-4C55-9ED7-DC66E35F618C}" srcOrd="0" destOrd="0" presId="urn:microsoft.com/office/officeart/2005/8/layout/hList1"/>
    <dgm:cxn modelId="{3911DC50-3636-45D7-8FC9-48A1482DFF76}" type="presParOf" srcId="{9520C9FB-BD79-4C55-9ED7-DC66E35F618C}" destId="{9DE0DB36-8C79-4796-81BE-9B81184C0294}" srcOrd="0" destOrd="0" presId="urn:microsoft.com/office/officeart/2005/8/layout/hList1"/>
    <dgm:cxn modelId="{2C04DA45-0324-4F0F-A54B-CFF013F1421E}" type="presParOf" srcId="{9520C9FB-BD79-4C55-9ED7-DC66E35F618C}" destId="{4231FDA1-A759-4855-BC70-A51C4D9F159C}"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D8BFD9-4FC6-4D86-AF43-A8899E34E2C0}">
      <dsp:nvSpPr>
        <dsp:cNvPr id="0" name=""/>
        <dsp:cNvSpPr/>
      </dsp:nvSpPr>
      <dsp:spPr>
        <a:xfrm rot="16200000">
          <a:off x="0" y="1245"/>
          <a:ext cx="2836937" cy="2836937"/>
        </a:xfrm>
        <a:prstGeom prst="upArrow">
          <a:avLst>
            <a:gd name="adj1" fmla="val 50000"/>
            <a:gd name="adj2" fmla="val 3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ru-RU" sz="1800" kern="1200" dirty="0"/>
            <a:t>в пределах населенного пункта, где расположен орган</a:t>
          </a:r>
        </a:p>
      </dsp:txBody>
      <dsp:txXfrm rot="5400000">
        <a:off x="496464" y="710479"/>
        <a:ext cx="2340473" cy="1418469"/>
      </dsp:txXfrm>
    </dsp:sp>
    <dsp:sp modelId="{D7EB30A1-9043-41A5-80D1-B385AB0A22CA}">
      <dsp:nvSpPr>
        <dsp:cNvPr id="0" name=""/>
        <dsp:cNvSpPr/>
      </dsp:nvSpPr>
      <dsp:spPr>
        <a:xfrm rot="5400000">
          <a:off x="3765390" y="1245"/>
          <a:ext cx="2836937" cy="2836937"/>
        </a:xfrm>
        <a:prstGeom prst="upArrow">
          <a:avLst>
            <a:gd name="adj1" fmla="val 50000"/>
            <a:gd name="adj2" fmla="val 3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ru-RU" sz="2000" kern="1200" dirty="0"/>
            <a:t>за пределами населенного пункта, где расположен орган</a:t>
          </a:r>
        </a:p>
      </dsp:txBody>
      <dsp:txXfrm rot="-5400000">
        <a:off x="3765390" y="710479"/>
        <a:ext cx="2340473" cy="141846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726839-6CED-4E25-81BC-967848B1FB1E}">
      <dsp:nvSpPr>
        <dsp:cNvPr id="0" name=""/>
        <dsp:cNvSpPr/>
      </dsp:nvSpPr>
      <dsp:spPr>
        <a:xfrm>
          <a:off x="45" y="225573"/>
          <a:ext cx="4321269" cy="850611"/>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149352" tIns="85344" rIns="149352" bIns="85344"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ru-RU" sz="2100" kern="1200" dirty="0"/>
            <a:t>Модуль «Избирательное объединение»</a:t>
          </a:r>
        </a:p>
      </dsp:txBody>
      <dsp:txXfrm>
        <a:off x="45" y="225573"/>
        <a:ext cx="4321269" cy="850611"/>
      </dsp:txXfrm>
    </dsp:sp>
    <dsp:sp modelId="{86F20F67-1872-4BBF-8726-2836BB502E32}">
      <dsp:nvSpPr>
        <dsp:cNvPr id="0" name=""/>
        <dsp:cNvSpPr/>
      </dsp:nvSpPr>
      <dsp:spPr>
        <a:xfrm>
          <a:off x="45" y="1076185"/>
          <a:ext cx="4321269" cy="2248155"/>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2014" tIns="112014" rIns="149352" bIns="168021" numCol="1" spcCol="1270" anchor="t"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r>
            <a:rPr lang="ru-RU" sz="2100" kern="1200" dirty="0"/>
            <a:t>Подготовка документов, представляемых в организующую избирательную комиссию (списки кандидатов, сведения о доверенных лицах ИО, уполномоченных представителях)</a:t>
          </a:r>
        </a:p>
      </dsp:txBody>
      <dsp:txXfrm>
        <a:off x="45" y="1076185"/>
        <a:ext cx="4321269" cy="2248155"/>
      </dsp:txXfrm>
    </dsp:sp>
    <dsp:sp modelId="{CD9A0892-B636-454B-B726-E91ED3F32EB8}">
      <dsp:nvSpPr>
        <dsp:cNvPr id="0" name=""/>
        <dsp:cNvSpPr/>
      </dsp:nvSpPr>
      <dsp:spPr>
        <a:xfrm>
          <a:off x="4926291" y="225573"/>
          <a:ext cx="4321269" cy="850611"/>
        </a:xfrm>
        <a:prstGeom prst="rect">
          <a:avLst/>
        </a:prstGeom>
        <a:solidFill>
          <a:schemeClr val="accent5">
            <a:hueOff val="-6758543"/>
            <a:satOff val="-17419"/>
            <a:lumOff val="-11765"/>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149352" tIns="85344" rIns="149352" bIns="85344"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ru-RU" sz="2100" kern="1200" dirty="0"/>
            <a:t>Модуль «Кандидат»</a:t>
          </a:r>
        </a:p>
      </dsp:txBody>
      <dsp:txXfrm>
        <a:off x="4926291" y="225573"/>
        <a:ext cx="4321269" cy="850611"/>
      </dsp:txXfrm>
    </dsp:sp>
    <dsp:sp modelId="{03226C5C-3C35-469D-92EB-F7CE728C9FC5}">
      <dsp:nvSpPr>
        <dsp:cNvPr id="0" name=""/>
        <dsp:cNvSpPr/>
      </dsp:nvSpPr>
      <dsp:spPr>
        <a:xfrm>
          <a:off x="4926291" y="1076185"/>
          <a:ext cx="4321269" cy="2248155"/>
        </a:xfrm>
        <a:prstGeom prst="rect">
          <a:avLst/>
        </a:prstGeom>
        <a:solidFill>
          <a:schemeClr val="accent5">
            <a:tint val="40000"/>
            <a:alpha val="90000"/>
            <a:hueOff val="-6739762"/>
            <a:satOff val="-22832"/>
            <a:lumOff val="-2928"/>
            <a:alphaOff val="0"/>
          </a:schemeClr>
        </a:solidFill>
        <a:ln w="12700" cap="flat" cmpd="sng" algn="ctr">
          <a:solidFill>
            <a:schemeClr val="accent5">
              <a:tint val="40000"/>
              <a:alpha val="90000"/>
              <a:hueOff val="-6739762"/>
              <a:satOff val="-22832"/>
              <a:lumOff val="-292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2014" tIns="112014" rIns="149352" bIns="168021" numCol="1" spcCol="1270" anchor="t"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r>
            <a:rPr lang="ru-RU" sz="2100" kern="1200" dirty="0"/>
            <a:t>Подготовка документов о себе, своих доверенных лицах, уполномоченных представителях по </a:t>
          </a:r>
          <a:r>
            <a:rPr lang="ru-RU" sz="2100" kern="1200" dirty="0" err="1"/>
            <a:t>фин.вопросам</a:t>
          </a:r>
          <a:endParaRPr lang="ru-RU" sz="2100" kern="1200" dirty="0"/>
        </a:p>
      </dsp:txBody>
      <dsp:txXfrm>
        <a:off x="4926291" y="1076185"/>
        <a:ext cx="4321269" cy="224815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E0DB36-8C79-4796-81BE-9B81184C0294}">
      <dsp:nvSpPr>
        <dsp:cNvPr id="0" name=""/>
        <dsp:cNvSpPr/>
      </dsp:nvSpPr>
      <dsp:spPr>
        <a:xfrm>
          <a:off x="0" y="0"/>
          <a:ext cx="5803232" cy="432000"/>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ru-RU" sz="1800" b="1" kern="1200" dirty="0"/>
            <a:t>Могут назначаться:</a:t>
          </a:r>
        </a:p>
      </dsp:txBody>
      <dsp:txXfrm>
        <a:off x="0" y="0"/>
        <a:ext cx="5803232" cy="432000"/>
      </dsp:txXfrm>
    </dsp:sp>
    <dsp:sp modelId="{4231FDA1-A759-4855-BC70-A51C4D9F159C}">
      <dsp:nvSpPr>
        <dsp:cNvPr id="0" name=""/>
        <dsp:cNvSpPr/>
      </dsp:nvSpPr>
      <dsp:spPr>
        <a:xfrm>
          <a:off x="0" y="438111"/>
          <a:ext cx="5803232" cy="2141100"/>
        </a:xfrm>
        <a:prstGeom prst="rect">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ru-RU" sz="1800" kern="1200" dirty="0"/>
            <a:t>Избирательными объединениями, зарегистрировавшими списки кандидатов, выдвинувшими зарегистрированного кандидата</a:t>
          </a:r>
        </a:p>
        <a:p>
          <a:pPr marL="171450" lvl="1" indent="-171450" algn="l" defTabSz="800100">
            <a:lnSpc>
              <a:spcPct val="90000"/>
            </a:lnSpc>
            <a:spcBef>
              <a:spcPct val="0"/>
            </a:spcBef>
            <a:spcAft>
              <a:spcPct val="15000"/>
            </a:spcAft>
            <a:buChar char="•"/>
          </a:pPr>
          <a:r>
            <a:rPr lang="ru-RU" sz="1800" kern="1200" dirty="0"/>
            <a:t>Зарегистрированными кандидатами</a:t>
          </a:r>
        </a:p>
        <a:p>
          <a:pPr marL="171450" lvl="1" indent="-171450" algn="l" defTabSz="800100">
            <a:lnSpc>
              <a:spcPct val="90000"/>
            </a:lnSpc>
            <a:spcBef>
              <a:spcPct val="0"/>
            </a:spcBef>
            <a:spcAft>
              <a:spcPct val="15000"/>
            </a:spcAft>
            <a:buChar char="•"/>
          </a:pPr>
          <a:r>
            <a:rPr lang="ru-RU" sz="1800" kern="1200" dirty="0"/>
            <a:t>Общественной палатой РФ, </a:t>
          </a:r>
        </a:p>
        <a:p>
          <a:pPr marL="171450" lvl="1" indent="-171450" algn="l" defTabSz="800100">
            <a:lnSpc>
              <a:spcPct val="90000"/>
            </a:lnSpc>
            <a:spcBef>
              <a:spcPct val="0"/>
            </a:spcBef>
            <a:spcAft>
              <a:spcPct val="15000"/>
            </a:spcAft>
            <a:buChar char="•"/>
          </a:pPr>
          <a:r>
            <a:rPr lang="ru-RU" sz="1800" kern="1200" dirty="0"/>
            <a:t>Общественной палатой Кемеровской области – Кузбасса </a:t>
          </a:r>
        </a:p>
      </dsp:txBody>
      <dsp:txXfrm>
        <a:off x="0" y="438111"/>
        <a:ext cx="5803232" cy="2141100"/>
      </dsp:txXfrm>
    </dsp:sp>
  </dsp:spTree>
</dsp:drawing>
</file>

<file path=ppt/diagrams/layout1.xml><?xml version="1.0" encoding="utf-8"?>
<dgm:layoutDef xmlns:dgm="http://schemas.openxmlformats.org/drawingml/2006/diagram" xmlns:a="http://schemas.openxmlformats.org/drawingml/2006/main" uniqueId="urn:microsoft.com/office/officeart/2005/8/layout/arrow1">
  <dgm:title val=""/>
  <dgm:desc val=""/>
  <dgm:catLst>
    <dgm:cat type="relationship" pri="7000"/>
    <dgm:cat type="process" pri="32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ycle">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equ" val="2">
        <dgm:constrLst>
          <dgm:constr type="primFontSz" for="ch" ptType="node" op="equ" val="65"/>
          <dgm:constr type="w" for="ch" ptType="node" refType="w"/>
          <dgm:constr type="h" for="ch" ptType="node" refType="w" refFor="ch" refPtType="node"/>
          <dgm:constr type="sibSp" refType="w" refFor="ch" refPtType="node" fact="0.1"/>
          <dgm:constr type="diam" refType="w" refFor="ch" refPtType="node" fact="1.1"/>
        </dgm:constrLst>
      </dgm:if>
      <dgm:if name="Name11" axis="ch" ptType="node" func="cnt" op="equ" val="5">
        <dgm:constrLst>
          <dgm:constr type="primFontSz" for="ch" ptType="node" op="equ" val="65"/>
          <dgm:constr type="w" for="ch" ptType="node" refType="w"/>
          <dgm:constr type="h" for="ch" ptType="node" refType="w" refFor="ch" refPtType="node"/>
          <dgm:constr type="sibSp" refType="w" refFor="ch" refPtType="node" fact="-0.24"/>
        </dgm:constrLst>
      </dgm:if>
      <dgm:if name="Name12" axis="ch" ptType="node" func="cnt" op="equ" val="6">
        <dgm:constrLst>
          <dgm:constr type="primFontSz" for="ch" ptType="node" op="equ" val="65"/>
          <dgm:constr type="w" for="ch" ptType="node" refType="w"/>
          <dgm:constr type="h" for="ch" ptType="node" refType="w" refFor="ch" refPtType="node"/>
          <dgm:constr type="sibSp" refType="w" refFor="ch" refPtType="node" fact="-0.2"/>
        </dgm:constrLst>
      </dgm:if>
      <dgm:if name="Name13" axis="ch" ptType="node" func="cnt" op="equ" val="8">
        <dgm:constrLst>
          <dgm:constr type="primFontSz" for="ch" ptType="node" op="equ" val="65"/>
          <dgm:constr type="w" for="ch" ptType="node" refType="w"/>
          <dgm:constr type="h" for="ch" ptType="node" refType="w" refFor="ch" refPtType="node"/>
          <dgm:constr type="sibSp" refType="w" refFor="ch" refPtType="node" fact="-0.15"/>
        </dgm:constrLst>
      </dgm:if>
      <dgm:if name="Name14" axis="ch" ptType="node" func="cnt" op="equ" val="10">
        <dgm:constrLst>
          <dgm:constr type="primFontSz" for="ch" ptType="node" op="lte" val="65"/>
          <dgm:constr type="w" for="ch" ptType="node" refType="w"/>
          <dgm:constr type="h" for="ch" ptType="node" refType="w" refFor="ch" refPtType="node"/>
          <dgm:constr type="sibSp" refType="w" refFor="ch" refPtType="node" fact="-0.24"/>
        </dgm:constrLst>
      </dgm:if>
      <dgm:else name="Name15">
        <dgm:constrLst>
          <dgm:constr type="primFontSz" for="ch" ptType="node" op="equ" val="65"/>
          <dgm:constr type="w" for="ch" ptType="node" refType="w"/>
          <dgm:constr type="h" for="ch" ptType="node" refType="w" refFor="ch" refPtType="node"/>
          <dgm:constr type="sibSp" refType="w" refFor="ch" refPtType="node" fact="-0.35"/>
        </dgm:constrLst>
      </dgm:else>
    </dgm:choose>
    <dgm:ruleLst/>
    <dgm:forEach name="Name16" axis="ch" ptType="node">
      <dgm:layoutNode name="arrow">
        <dgm:varLst>
          <dgm:bulletEnabled val="1"/>
        </dgm:varLst>
        <dgm:alg type="tx"/>
        <dgm:shape xmlns:r="http://schemas.openxmlformats.org/officeDocument/2006/relationships" type="upArrow" r:blip="">
          <dgm:adjLst>
            <dgm:adj idx="2" val="0.35"/>
          </dgm:adjLst>
        </dgm:shape>
        <dgm:presOf axis="desOrSelf" ptType="node"/>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03FBDB-C5B9-4833-90C7-B14E733AAE49}" type="datetimeFigureOut">
              <a:rPr lang="ru-RU" smtClean="0"/>
              <a:t>06.07.2026</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88DCEC3-BB75-498B-BDCE-489DD2E429DD}" type="slidenum">
              <a:rPr lang="ru-RU" smtClean="0"/>
              <a:t>‹#›</a:t>
            </a:fld>
            <a:endParaRPr lang="ru-RU"/>
          </a:p>
        </p:txBody>
      </p:sp>
    </p:spTree>
    <p:extLst>
      <p:ext uri="{BB962C8B-B14F-4D97-AF65-F5344CB8AC3E}">
        <p14:creationId xmlns:p14="http://schemas.microsoft.com/office/powerpoint/2010/main" val="11248710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Дата 2">
            <a:extLst>
              <a:ext uri="{FF2B5EF4-FFF2-40B4-BE49-F238E27FC236}">
                <a16:creationId xmlns:a16="http://schemas.microsoft.com/office/drawing/2014/main" id="{6EC706EF-49B8-4897-B609-2283E7C8A4F4}"/>
              </a:ext>
            </a:extLst>
          </p:cNvPr>
          <p:cNvSpPr txBox="1">
            <a:spLocks noGrp="1"/>
          </p:cNvSpPr>
          <p:nvPr>
            <p:ph type="dt" idx="1"/>
          </p:nvPr>
        </p:nvSpPr>
        <p:spPr>
          <a:ln/>
        </p:spPr>
        <p:txBody>
          <a:bodyPr vert="horz" wrap="square" lIns="91440" tIns="45720" rIns="91440" bIns="45720" anchor="t" anchorCtr="0">
            <a:noAutofit/>
          </a:bodyPr>
          <a:lstStyle/>
          <a:p>
            <a:pPr lvl="0"/>
            <a:fld id="{C96E6390-4D32-4669-A172-CC69238D4B92}" type="datetime1">
              <a:rPr lang="ru-RU"/>
              <a:pPr lvl="0"/>
              <a:t>06.07.2026</a:t>
            </a:fld>
            <a:endParaRPr lang="ru-RU"/>
          </a:p>
        </p:txBody>
      </p:sp>
      <p:sp>
        <p:nvSpPr>
          <p:cNvPr id="7" name="Номер слайда 6">
            <a:extLst>
              <a:ext uri="{FF2B5EF4-FFF2-40B4-BE49-F238E27FC236}">
                <a16:creationId xmlns:a16="http://schemas.microsoft.com/office/drawing/2014/main" id="{25561582-C948-4571-A4C2-589E3C5F07C3}"/>
              </a:ext>
            </a:extLst>
          </p:cNvPr>
          <p:cNvSpPr txBox="1">
            <a:spLocks noGrp="1"/>
          </p:cNvSpPr>
          <p:nvPr>
            <p:ph type="sldNum" sz="quarter" idx="5"/>
          </p:nvPr>
        </p:nvSpPr>
        <p:spPr>
          <a:ln/>
        </p:spPr>
        <p:txBody>
          <a:bodyPr vert="horz" wrap="square" lIns="91440" tIns="45720" rIns="91440" bIns="45720" anchor="b" anchorCtr="0">
            <a:noAutofit/>
          </a:bodyPr>
          <a:lstStyle/>
          <a:p>
            <a:pPr lvl="0"/>
            <a:fld id="{8D5CA0BE-550C-446A-A888-10E8E00173AE}" type="slidenum">
              <a:t>1</a:t>
            </a:fld>
            <a:endParaRPr lang="ru-RU"/>
          </a:p>
        </p:txBody>
      </p:sp>
      <p:sp>
        <p:nvSpPr>
          <p:cNvPr id="2" name="Образ слайда 1">
            <a:extLst>
              <a:ext uri="{FF2B5EF4-FFF2-40B4-BE49-F238E27FC236}">
                <a16:creationId xmlns:a16="http://schemas.microsoft.com/office/drawing/2014/main" id="{50A8C268-2049-418D-B5EA-2E3BB4C13F1D}"/>
              </a:ext>
            </a:extLst>
          </p:cNvPr>
          <p:cNvSpPr>
            <a:spLocks noGrp="1" noRot="1" noChangeAspect="1" noResize="1"/>
          </p:cNvSpPr>
          <p:nvPr>
            <p:ph type="sldImg"/>
          </p:nvPr>
        </p:nvSpPr>
        <p:spPr>
          <a:xfrm>
            <a:off x="217488" y="812800"/>
            <a:ext cx="7124700" cy="4008438"/>
          </a:xfrm>
          <a:solidFill>
            <a:srgbClr val="4472C4"/>
          </a:solidFill>
          <a:ln w="12600" cap="flat">
            <a:solidFill>
              <a:srgbClr val="2F528F"/>
            </a:solidFill>
            <a:prstDash val="solid"/>
            <a:miter/>
          </a:ln>
        </p:spPr>
      </p:sp>
      <p:sp>
        <p:nvSpPr>
          <p:cNvPr id="3" name="Заметки 2">
            <a:extLst>
              <a:ext uri="{FF2B5EF4-FFF2-40B4-BE49-F238E27FC236}">
                <a16:creationId xmlns:a16="http://schemas.microsoft.com/office/drawing/2014/main" id="{D3D70408-A2D6-4363-AFB5-E32D80AA02CC}"/>
              </a:ext>
            </a:extLst>
          </p:cNvPr>
          <p:cNvSpPr txBox="1">
            <a:spLocks noGrp="1"/>
          </p:cNvSpPr>
          <p:nvPr>
            <p:ph type="body" sz="quarter" idx="1"/>
          </p:nvPr>
        </p:nvSpPr>
        <p:spPr>
          <a:xfrm>
            <a:off x="756000" y="5078520"/>
            <a:ext cx="6047640" cy="4811040"/>
          </a:xfrm>
        </p:spPr>
        <p:txBody>
          <a:bodyPr lIns="0" tIns="0" rIns="0" bIns="0"/>
          <a:lstStyle/>
          <a:p>
            <a:pPr indent="-216000" hangingPunct="0"/>
            <a:endParaRPr lang="ru-RU" sz="2000">
              <a:latin typeface="Liberation Sans" pitchFamily="1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223838" y="808038"/>
            <a:ext cx="7186613" cy="4043362"/>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0E809248-7D87-4308-A48F-E682F80DD7EB}" type="slidenum">
              <a:rPr lang="ru-RU" smtClean="0"/>
              <a:pPr/>
              <a:t>5</a:t>
            </a:fld>
            <a:endParaRPr lang="ru-RU"/>
          </a:p>
        </p:txBody>
      </p:sp>
    </p:spTree>
    <p:extLst>
      <p:ext uri="{BB962C8B-B14F-4D97-AF65-F5344CB8AC3E}">
        <p14:creationId xmlns:p14="http://schemas.microsoft.com/office/powerpoint/2010/main" val="26558518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Образ слайда 1">
            <a:extLst>
              <a:ext uri="{FF2B5EF4-FFF2-40B4-BE49-F238E27FC236}">
                <a16:creationId xmlns:a16="http://schemas.microsoft.com/office/drawing/2014/main" id="{52E80338-D06F-4016-A290-F36BF665631D}"/>
              </a:ext>
            </a:extLst>
          </p:cNvPr>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Заметки 2">
            <a:extLst>
              <a:ext uri="{FF2B5EF4-FFF2-40B4-BE49-F238E27FC236}">
                <a16:creationId xmlns:a16="http://schemas.microsoft.com/office/drawing/2014/main" id="{3564D5B7-C46F-4C8A-B902-8361C6E0310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ru-RU"/>
          </a:p>
        </p:txBody>
      </p:sp>
      <p:sp>
        <p:nvSpPr>
          <p:cNvPr id="6148" name="Номер слайда 3">
            <a:extLst>
              <a:ext uri="{FF2B5EF4-FFF2-40B4-BE49-F238E27FC236}">
                <a16:creationId xmlns:a16="http://schemas.microsoft.com/office/drawing/2014/main" id="{D18B31A0-F407-4BE0-9C75-C27E5CC8A39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C0043D12-AF81-4D05-9F9E-F4131D7C474D}" type="slidenum">
              <a:rPr lang="ru-RU" altLang="ru-RU"/>
              <a:pPr>
                <a:spcBef>
                  <a:spcPct val="0"/>
                </a:spcBef>
              </a:pPr>
              <a:t>8</a:t>
            </a:fld>
            <a:endParaRPr lang="ru-RU" altLang="ru-R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Образ слайда 1">
            <a:extLst>
              <a:ext uri="{FF2B5EF4-FFF2-40B4-BE49-F238E27FC236}">
                <a16:creationId xmlns:a16="http://schemas.microsoft.com/office/drawing/2014/main" id="{52E80338-D06F-4016-A290-F36BF665631D}"/>
              </a:ext>
            </a:extLst>
          </p:cNvPr>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Заметки 2">
            <a:extLst>
              <a:ext uri="{FF2B5EF4-FFF2-40B4-BE49-F238E27FC236}">
                <a16:creationId xmlns:a16="http://schemas.microsoft.com/office/drawing/2014/main" id="{3564D5B7-C46F-4C8A-B902-8361C6E0310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ru-RU"/>
          </a:p>
        </p:txBody>
      </p:sp>
      <p:sp>
        <p:nvSpPr>
          <p:cNvPr id="6148" name="Номер слайда 3">
            <a:extLst>
              <a:ext uri="{FF2B5EF4-FFF2-40B4-BE49-F238E27FC236}">
                <a16:creationId xmlns:a16="http://schemas.microsoft.com/office/drawing/2014/main" id="{D18B31A0-F407-4BE0-9C75-C27E5CC8A39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C0043D12-AF81-4D05-9F9E-F4131D7C474D}" type="slidenum">
              <a:rPr lang="ru-RU" altLang="ru-RU"/>
              <a:pPr>
                <a:spcBef>
                  <a:spcPct val="0"/>
                </a:spcBef>
              </a:pPr>
              <a:t>9</a:t>
            </a:fld>
            <a:endParaRPr lang="ru-RU" altLang="ru-RU"/>
          </a:p>
        </p:txBody>
      </p:sp>
    </p:spTree>
    <p:extLst>
      <p:ext uri="{BB962C8B-B14F-4D97-AF65-F5344CB8AC3E}">
        <p14:creationId xmlns:p14="http://schemas.microsoft.com/office/powerpoint/2010/main" val="30762222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Образ слайда 1">
            <a:extLst>
              <a:ext uri="{FF2B5EF4-FFF2-40B4-BE49-F238E27FC236}">
                <a16:creationId xmlns:a16="http://schemas.microsoft.com/office/drawing/2014/main" id="{15E58BF9-9EA1-46DE-BA6D-28ED550D857B}"/>
              </a:ext>
            </a:extLst>
          </p:cNvPr>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Заметки 2">
            <a:extLst>
              <a:ext uri="{FF2B5EF4-FFF2-40B4-BE49-F238E27FC236}">
                <a16:creationId xmlns:a16="http://schemas.microsoft.com/office/drawing/2014/main" id="{AD98D8BF-546D-4A10-AA49-5A7D6C6A4C1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ru-RU"/>
          </a:p>
        </p:txBody>
      </p:sp>
      <p:sp>
        <p:nvSpPr>
          <p:cNvPr id="22532" name="Номер слайда 3">
            <a:extLst>
              <a:ext uri="{FF2B5EF4-FFF2-40B4-BE49-F238E27FC236}">
                <a16:creationId xmlns:a16="http://schemas.microsoft.com/office/drawing/2014/main" id="{3F1968FF-06C2-4B97-B1AD-8931403609C0}"/>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3CD379F4-43D0-4B21-B703-4C230D98D704}" type="slidenum">
              <a:rPr lang="ru-RU" altLang="ru-RU">
                <a:latin typeface="Calibri" panose="020F0502020204030204" pitchFamily="34" charset="0"/>
              </a:rPr>
              <a:pPr eaLnBrk="1" hangingPunct="1"/>
              <a:t>11</a:t>
            </a:fld>
            <a:endParaRPr lang="ru-RU" altLang="ru-RU">
              <a:latin typeface="Calibri" panose="020F050202020403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Образ слайда 1">
            <a:extLst>
              <a:ext uri="{FF2B5EF4-FFF2-40B4-BE49-F238E27FC236}">
                <a16:creationId xmlns:a16="http://schemas.microsoft.com/office/drawing/2014/main" id="{5FE8867C-3822-490C-8988-5F4FE2621945}"/>
              </a:ext>
            </a:extLst>
          </p:cNvPr>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Заметки 2">
            <a:extLst>
              <a:ext uri="{FF2B5EF4-FFF2-40B4-BE49-F238E27FC236}">
                <a16:creationId xmlns:a16="http://schemas.microsoft.com/office/drawing/2014/main" id="{9DCD1DB1-B1FD-4EDA-BB7B-D2E01B45B8B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ru-RU"/>
          </a:p>
        </p:txBody>
      </p:sp>
      <p:sp>
        <p:nvSpPr>
          <p:cNvPr id="43012" name="Номер слайда 3">
            <a:extLst>
              <a:ext uri="{FF2B5EF4-FFF2-40B4-BE49-F238E27FC236}">
                <a16:creationId xmlns:a16="http://schemas.microsoft.com/office/drawing/2014/main" id="{0CD26336-7BE1-43F0-B993-1E9651C9246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4036D4A4-EFD9-4D1B-8941-1A432BFA6B7C}" type="slidenum">
              <a:rPr lang="ru-RU" altLang="ru-RU"/>
              <a:pPr>
                <a:spcBef>
                  <a:spcPct val="0"/>
                </a:spcBef>
              </a:pPr>
              <a:t>26</a:t>
            </a:fld>
            <a:endParaRPr lang="ru-RU" altLang="ru-RU"/>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Образ слайда 1">
            <a:extLst>
              <a:ext uri="{FF2B5EF4-FFF2-40B4-BE49-F238E27FC236}">
                <a16:creationId xmlns:a16="http://schemas.microsoft.com/office/drawing/2014/main" id="{5FE8867C-3822-490C-8988-5F4FE2621945}"/>
              </a:ext>
            </a:extLst>
          </p:cNvPr>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Заметки 2">
            <a:extLst>
              <a:ext uri="{FF2B5EF4-FFF2-40B4-BE49-F238E27FC236}">
                <a16:creationId xmlns:a16="http://schemas.microsoft.com/office/drawing/2014/main" id="{9DCD1DB1-B1FD-4EDA-BB7B-D2E01B45B8B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ru-RU"/>
          </a:p>
        </p:txBody>
      </p:sp>
      <p:sp>
        <p:nvSpPr>
          <p:cNvPr id="43012" name="Номер слайда 3">
            <a:extLst>
              <a:ext uri="{FF2B5EF4-FFF2-40B4-BE49-F238E27FC236}">
                <a16:creationId xmlns:a16="http://schemas.microsoft.com/office/drawing/2014/main" id="{0CD26336-7BE1-43F0-B993-1E9651C9246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4036D4A4-EFD9-4D1B-8941-1A432BFA6B7C}" type="slidenum">
              <a:rPr lang="ru-RU" altLang="ru-RU"/>
              <a:pPr>
                <a:spcBef>
                  <a:spcPct val="0"/>
                </a:spcBef>
              </a:pPr>
              <a:t>27</a:t>
            </a:fld>
            <a:endParaRPr lang="ru-RU" altLang="ru-RU"/>
          </a:p>
        </p:txBody>
      </p:sp>
    </p:spTree>
    <p:extLst>
      <p:ext uri="{BB962C8B-B14F-4D97-AF65-F5344CB8AC3E}">
        <p14:creationId xmlns:p14="http://schemas.microsoft.com/office/powerpoint/2010/main" val="9194954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8EBBB0E6-6D92-4670-A61F-394FC966434D}" type="datetimeFigureOut">
              <a:rPr lang="ru-RU" smtClean="0"/>
              <a:t>06.07.2026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37906D7-7DEC-4958-8AE3-59B938002C69}" type="slidenum">
              <a:rPr lang="ru-RU" smtClean="0"/>
              <a:t>‹#›</a:t>
            </a:fld>
            <a:endParaRPr lang="ru-RU"/>
          </a:p>
        </p:txBody>
      </p:sp>
    </p:spTree>
    <p:extLst>
      <p:ext uri="{BB962C8B-B14F-4D97-AF65-F5344CB8AC3E}">
        <p14:creationId xmlns:p14="http://schemas.microsoft.com/office/powerpoint/2010/main" val="23575381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EBBB0E6-6D92-4670-A61F-394FC966434D}" type="datetimeFigureOut">
              <a:rPr lang="ru-RU" smtClean="0"/>
              <a:t>06.07.2026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37906D7-7DEC-4958-8AE3-59B938002C69}" type="slidenum">
              <a:rPr lang="ru-RU" smtClean="0"/>
              <a:t>‹#›</a:t>
            </a:fld>
            <a:endParaRPr lang="ru-RU"/>
          </a:p>
        </p:txBody>
      </p:sp>
    </p:spTree>
    <p:extLst>
      <p:ext uri="{BB962C8B-B14F-4D97-AF65-F5344CB8AC3E}">
        <p14:creationId xmlns:p14="http://schemas.microsoft.com/office/powerpoint/2010/main" val="19278508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EBBB0E6-6D92-4670-A61F-394FC966434D}" type="datetimeFigureOut">
              <a:rPr lang="ru-RU" smtClean="0"/>
              <a:t>06.07.2026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37906D7-7DEC-4958-8AE3-59B938002C69}" type="slidenum">
              <a:rPr lang="ru-RU" smtClean="0"/>
              <a:t>‹#›</a:t>
            </a:fld>
            <a:endParaRPr lang="ru-RU"/>
          </a:p>
        </p:txBody>
      </p:sp>
    </p:spTree>
    <p:extLst>
      <p:ext uri="{BB962C8B-B14F-4D97-AF65-F5344CB8AC3E}">
        <p14:creationId xmlns:p14="http://schemas.microsoft.com/office/powerpoint/2010/main" val="34229744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Титульный_5f_слайд_5f_1">
    <p:spTree>
      <p:nvGrpSpPr>
        <p:cNvPr id="1" name=""/>
        <p:cNvGrpSpPr/>
        <p:nvPr/>
      </p:nvGrpSpPr>
      <p:grpSpPr>
        <a:xfrm>
          <a:off x="0" y="0"/>
          <a:ext cx="0" cy="0"/>
          <a:chOff x="0" y="0"/>
          <a:chExt cx="0" cy="0"/>
        </a:xfrm>
      </p:grpSpPr>
      <p:pic>
        <p:nvPicPr>
          <p:cNvPr id="2" name="Рисунок 2">
            <a:extLst>
              <a:ext uri="{FF2B5EF4-FFF2-40B4-BE49-F238E27FC236}">
                <a16:creationId xmlns:a16="http://schemas.microsoft.com/office/drawing/2014/main" id="{F1E6631E-0E6D-4B7B-AD4E-DF7FCC3EF7F1}"/>
              </a:ext>
            </a:extLst>
          </p:cNvPr>
          <p:cNvPicPr>
            <a:picLocks noChangeAspect="1"/>
          </p:cNvPicPr>
          <p:nvPr/>
        </p:nvPicPr>
        <p:blipFill>
          <a:blip r:embed="rId2"/>
          <a:stretch>
            <a:fillRect/>
          </a:stretch>
        </p:blipFill>
        <p:spPr>
          <a:xfrm>
            <a:off x="0" y="0"/>
            <a:ext cx="12192119" cy="6858000"/>
          </a:xfrm>
          <a:prstGeom prst="rect">
            <a:avLst/>
          </a:prstGeom>
          <a:noFill/>
          <a:ln cap="flat">
            <a:noFill/>
          </a:ln>
        </p:spPr>
      </p:pic>
      <p:sp>
        <p:nvSpPr>
          <p:cNvPr id="3" name="Заголовок 1">
            <a:extLst>
              <a:ext uri="{FF2B5EF4-FFF2-40B4-BE49-F238E27FC236}">
                <a16:creationId xmlns:a16="http://schemas.microsoft.com/office/drawing/2014/main" id="{37ADCCFC-0198-4982-8DD2-D32C1822EDC0}"/>
              </a:ext>
            </a:extLst>
          </p:cNvPr>
          <p:cNvSpPr txBox="1">
            <a:spLocks noGrp="1"/>
          </p:cNvSpPr>
          <p:nvPr>
            <p:ph type="title"/>
          </p:nvPr>
        </p:nvSpPr>
        <p:spPr>
          <a:xfrm>
            <a:off x="777600" y="1907640"/>
            <a:ext cx="4572000" cy="631440"/>
          </a:xfrm>
          <a:prstGeom prst="rect">
            <a:avLst/>
          </a:prstGeom>
          <a:noFill/>
          <a:ln>
            <a:noFill/>
          </a:ln>
        </p:spPr>
        <p:txBody>
          <a:bodyPr vert="horz" wrap="square" lIns="91440" tIns="45720" rIns="91440" bIns="45720" anchor="b" anchorCtr="0">
            <a:normAutofit/>
          </a:bodyPr>
          <a:lstStyle>
            <a:lvl1pPr marL="0" marR="0" lvl="0" indent="0">
              <a:spcBef>
                <a:spcPts val="0"/>
              </a:spcBef>
              <a:spcAft>
                <a:spcPts val="0"/>
              </a:spcAft>
              <a:tabLst/>
              <a:defRPr lang="ru-RU" sz="2800" b="1" i="0" u="none" strike="noStrike" cap="none" spc="0" baseline="0">
                <a:ln>
                  <a:noFill/>
                </a:ln>
                <a:solidFill>
                  <a:srgbClr val="0082DD"/>
                </a:solidFill>
                <a:highlight>
                  <a:scrgbClr r="0" g="0" b="0">
                    <a:alpha val="0"/>
                  </a:scrgbClr>
                </a:highlight>
                <a:latin typeface="PT Astra Sans" pitchFamily="34"/>
                <a:ea typeface="PT Astra Sans" pitchFamily="34"/>
                <a:cs typeface="Segoe UI Semibold" pitchFamily="34"/>
              </a:defRPr>
            </a:lvl1pPr>
          </a:lstStyle>
          <a:p>
            <a:pPr lvl="0"/>
            <a:r>
              <a:rPr lang="ru-RU"/>
              <a:t>Тема презентации</a:t>
            </a:r>
          </a:p>
        </p:txBody>
      </p:sp>
      <p:sp>
        <p:nvSpPr>
          <p:cNvPr id="4" name="Подзаголовок 2">
            <a:extLst>
              <a:ext uri="{FF2B5EF4-FFF2-40B4-BE49-F238E27FC236}">
                <a16:creationId xmlns:a16="http://schemas.microsoft.com/office/drawing/2014/main" id="{9B53A142-38D5-4BD6-82A2-2F5EDF2A7484}"/>
              </a:ext>
            </a:extLst>
          </p:cNvPr>
          <p:cNvSpPr txBox="1">
            <a:spLocks noGrp="1"/>
          </p:cNvSpPr>
          <p:nvPr>
            <p:ph type="subTitle" sz="quarter" idx="4294967295"/>
          </p:nvPr>
        </p:nvSpPr>
        <p:spPr>
          <a:xfrm>
            <a:off x="777600" y="3169080"/>
            <a:ext cx="4572000" cy="323280"/>
          </a:xfrm>
          <a:prstGeom prst="rect">
            <a:avLst/>
          </a:prstGeom>
          <a:noFill/>
          <a:ln>
            <a:noFill/>
          </a:ln>
        </p:spPr>
        <p:txBody>
          <a:bodyPr vert="horz" wrap="square" lIns="91440" tIns="45720" rIns="91440" bIns="45720" anchor="t" anchorCtr="0">
            <a:noAutofit/>
          </a:bodyPr>
          <a:lstStyle>
            <a:lvl1pPr marL="0" marR="0" lvl="0" indent="0">
              <a:spcBef>
                <a:spcPts val="1001"/>
              </a:spcBef>
              <a:spcAft>
                <a:spcPts val="0"/>
              </a:spcAft>
              <a:buNone/>
              <a:tabLst/>
              <a:defRPr lang="ru-RU" sz="1800" b="1" i="0" u="none" strike="noStrike" cap="none" spc="0" baseline="0">
                <a:ln>
                  <a:noFill/>
                </a:ln>
                <a:solidFill>
                  <a:srgbClr val="000000"/>
                </a:solidFill>
                <a:highlight>
                  <a:scrgbClr r="0" g="0" b="0">
                    <a:alpha val="0"/>
                  </a:scrgbClr>
                </a:highlight>
                <a:latin typeface="PT Astra Sans" pitchFamily="34"/>
                <a:ea typeface="PT Astra Sans" pitchFamily="34"/>
                <a:cs typeface="Segoe UI" pitchFamily="34"/>
              </a:defRPr>
            </a:lvl1pPr>
          </a:lstStyle>
          <a:p>
            <a:pPr lvl="0"/>
            <a:r>
              <a:rPr lang="ru-RU"/>
              <a:t>ФИО выступающего</a:t>
            </a:r>
          </a:p>
        </p:txBody>
      </p:sp>
      <p:pic>
        <p:nvPicPr>
          <p:cNvPr id="5" name="Рисунок 13">
            <a:extLst>
              <a:ext uri="{FF2B5EF4-FFF2-40B4-BE49-F238E27FC236}">
                <a16:creationId xmlns:a16="http://schemas.microsoft.com/office/drawing/2014/main" id="{68FB0F4F-088F-47B3-95A5-B7F85EBB4967}"/>
              </a:ext>
            </a:extLst>
          </p:cNvPr>
          <p:cNvPicPr>
            <a:picLocks noChangeAspect="1"/>
          </p:cNvPicPr>
          <p:nvPr/>
        </p:nvPicPr>
        <p:blipFill>
          <a:blip r:embed="rId3"/>
          <a:stretch>
            <a:fillRect/>
          </a:stretch>
        </p:blipFill>
        <p:spPr>
          <a:xfrm>
            <a:off x="777600" y="681120"/>
            <a:ext cx="539280" cy="714600"/>
          </a:xfrm>
          <a:prstGeom prst="rect">
            <a:avLst/>
          </a:prstGeom>
          <a:noFill/>
          <a:ln cap="flat">
            <a:noFill/>
          </a:ln>
        </p:spPr>
      </p:pic>
      <p:sp>
        <p:nvSpPr>
          <p:cNvPr id="6" name="Текст 2">
            <a:extLst>
              <a:ext uri="{FF2B5EF4-FFF2-40B4-BE49-F238E27FC236}">
                <a16:creationId xmlns:a16="http://schemas.microsoft.com/office/drawing/2014/main" id="{7A3F7102-BF0D-44D9-B469-ABEC01ABE075}"/>
              </a:ext>
            </a:extLst>
          </p:cNvPr>
          <p:cNvSpPr txBox="1">
            <a:spLocks noGrp="1"/>
          </p:cNvSpPr>
          <p:nvPr>
            <p:ph type="body" sz="quarter" idx="4294967295"/>
          </p:nvPr>
        </p:nvSpPr>
        <p:spPr>
          <a:xfrm>
            <a:off x="777600" y="2742119"/>
            <a:ext cx="1654200" cy="365040"/>
          </a:xfrm>
          <a:prstGeom prst="rect">
            <a:avLst/>
          </a:prstGeom>
          <a:noFill/>
          <a:ln>
            <a:noFill/>
          </a:ln>
        </p:spPr>
        <p:txBody>
          <a:bodyPr vert="horz" wrap="square" lIns="91440" tIns="45720" rIns="91440" bIns="45720" anchor="t" anchorCtr="0">
            <a:normAutofit/>
          </a:bodyPr>
          <a:lstStyle>
            <a:lvl1pPr marL="0" marR="0" lvl="0" indent="0">
              <a:spcBef>
                <a:spcPts val="1001"/>
              </a:spcBef>
              <a:spcAft>
                <a:spcPts val="0"/>
              </a:spcAft>
              <a:buSzPct val="45000"/>
              <a:buFont typeface="OpenSymbol"/>
              <a:buChar char="●"/>
              <a:tabLst/>
              <a:defRPr lang="ru-RU" sz="1800" b="0" i="0" u="none" strike="noStrike" cap="none" spc="0" baseline="0">
                <a:ln>
                  <a:noFill/>
                </a:ln>
                <a:solidFill>
                  <a:srgbClr val="000000"/>
                </a:solidFill>
                <a:highlight>
                  <a:scrgbClr r="0" g="0" b="0">
                    <a:alpha val="0"/>
                  </a:scrgbClr>
                </a:highlight>
                <a:latin typeface="PT Astra Sans" pitchFamily="34"/>
                <a:ea typeface="PT Astra Sans" pitchFamily="34"/>
                <a:cs typeface="Segoe UI" pitchFamily="34"/>
              </a:defRPr>
            </a:lvl1pPr>
          </a:lstStyle>
          <a:p>
            <a:pPr lvl="0"/>
            <a:r>
              <a:rPr lang="ru-RU"/>
              <a:t>Должность</a:t>
            </a:r>
          </a:p>
        </p:txBody>
      </p:sp>
      <p:sp>
        <p:nvSpPr>
          <p:cNvPr id="7" name="Подзаголовок 2">
            <a:extLst>
              <a:ext uri="{FF2B5EF4-FFF2-40B4-BE49-F238E27FC236}">
                <a16:creationId xmlns:a16="http://schemas.microsoft.com/office/drawing/2014/main" id="{13384C73-4CFE-4A24-8F1B-7E6A048BB056}"/>
              </a:ext>
            </a:extLst>
          </p:cNvPr>
          <p:cNvSpPr txBox="1"/>
          <p:nvPr/>
        </p:nvSpPr>
        <p:spPr>
          <a:xfrm>
            <a:off x="10842840" y="580680"/>
            <a:ext cx="742319" cy="365040"/>
          </a:xfrm>
          <a:prstGeom prst="rect">
            <a:avLst/>
          </a:prstGeom>
          <a:noFill/>
          <a:ln cap="flat">
            <a:noFill/>
          </a:ln>
        </p:spPr>
        <p:txBody>
          <a:bodyPr vert="horz" wrap="square" lIns="91440" tIns="45720" rIns="91440" bIns="45720" anchor="t" anchorCtr="0" compatLnSpc="0">
            <a:noAutofit/>
          </a:bodyPr>
          <a:lstStyle/>
          <a:p>
            <a:pPr marL="0" marR="0" lvl="0" indent="0" algn="l" rtl="0" hangingPunct="1">
              <a:lnSpc>
                <a:spcPct val="90000"/>
              </a:lnSpc>
              <a:spcBef>
                <a:spcPts val="1001"/>
              </a:spcBef>
              <a:spcAft>
                <a:spcPts val="0"/>
              </a:spcAft>
              <a:buNone/>
              <a:tabLst/>
            </a:pPr>
            <a:r>
              <a:rPr lang="ru-RU" sz="1800" b="1" i="0" u="none" strike="noStrike" kern="1200" cap="none" spc="0" baseline="0">
                <a:ln>
                  <a:noFill/>
                </a:ln>
                <a:solidFill>
                  <a:srgbClr val="0082DD"/>
                </a:solidFill>
                <a:latin typeface="Arial" pitchFamily="34"/>
                <a:ea typeface="Inter Tight Light" pitchFamily="2"/>
                <a:cs typeface="Arial" pitchFamily="34"/>
              </a:rPr>
              <a:t>2026</a:t>
            </a:r>
          </a:p>
        </p:txBody>
      </p:sp>
    </p:spTree>
    <p:extLst>
      <p:ext uri="{BB962C8B-B14F-4D97-AF65-F5344CB8AC3E}">
        <p14:creationId xmlns:p14="http://schemas.microsoft.com/office/powerpoint/2010/main" val="1612513466"/>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EBBB0E6-6D92-4670-A61F-394FC966434D}" type="datetimeFigureOut">
              <a:rPr lang="ru-RU" smtClean="0"/>
              <a:t>06.07.2026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37906D7-7DEC-4958-8AE3-59B938002C69}" type="slidenum">
              <a:rPr lang="ru-RU" smtClean="0"/>
              <a:t>‹#›</a:t>
            </a:fld>
            <a:endParaRPr lang="ru-RU"/>
          </a:p>
        </p:txBody>
      </p:sp>
    </p:spTree>
    <p:extLst>
      <p:ext uri="{BB962C8B-B14F-4D97-AF65-F5344CB8AC3E}">
        <p14:creationId xmlns:p14="http://schemas.microsoft.com/office/powerpoint/2010/main" val="42044787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8EBBB0E6-6D92-4670-A61F-394FC966434D}" type="datetimeFigureOut">
              <a:rPr lang="ru-RU" smtClean="0"/>
              <a:t>06.07.2026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37906D7-7DEC-4958-8AE3-59B938002C69}" type="slidenum">
              <a:rPr lang="ru-RU" smtClean="0"/>
              <a:t>‹#›</a:t>
            </a:fld>
            <a:endParaRPr lang="ru-RU"/>
          </a:p>
        </p:txBody>
      </p:sp>
    </p:spTree>
    <p:extLst>
      <p:ext uri="{BB962C8B-B14F-4D97-AF65-F5344CB8AC3E}">
        <p14:creationId xmlns:p14="http://schemas.microsoft.com/office/powerpoint/2010/main" val="3168387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8EBBB0E6-6D92-4670-A61F-394FC966434D}" type="datetimeFigureOut">
              <a:rPr lang="ru-RU" smtClean="0"/>
              <a:t>06.07.2026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37906D7-7DEC-4958-8AE3-59B938002C69}" type="slidenum">
              <a:rPr lang="ru-RU" smtClean="0"/>
              <a:t>‹#›</a:t>
            </a:fld>
            <a:endParaRPr lang="ru-RU"/>
          </a:p>
        </p:txBody>
      </p:sp>
    </p:spTree>
    <p:extLst>
      <p:ext uri="{BB962C8B-B14F-4D97-AF65-F5344CB8AC3E}">
        <p14:creationId xmlns:p14="http://schemas.microsoft.com/office/powerpoint/2010/main" val="33552273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ru-RU"/>
              <a:t>Образец заголовка</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8EBBB0E6-6D92-4670-A61F-394FC966434D}" type="datetimeFigureOut">
              <a:rPr lang="ru-RU" smtClean="0"/>
              <a:t>06.07.2026</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737906D7-7DEC-4958-8AE3-59B938002C69}" type="slidenum">
              <a:rPr lang="ru-RU" smtClean="0"/>
              <a:t>‹#›</a:t>
            </a:fld>
            <a:endParaRPr lang="ru-RU"/>
          </a:p>
        </p:txBody>
      </p:sp>
    </p:spTree>
    <p:extLst>
      <p:ext uri="{BB962C8B-B14F-4D97-AF65-F5344CB8AC3E}">
        <p14:creationId xmlns:p14="http://schemas.microsoft.com/office/powerpoint/2010/main" val="19432202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8EBBB0E6-6D92-4670-A61F-394FC966434D}" type="datetimeFigureOut">
              <a:rPr lang="ru-RU" smtClean="0"/>
              <a:t>06.07.2026</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737906D7-7DEC-4958-8AE3-59B938002C69}" type="slidenum">
              <a:rPr lang="ru-RU" smtClean="0"/>
              <a:t>‹#›</a:t>
            </a:fld>
            <a:endParaRPr lang="ru-RU"/>
          </a:p>
        </p:txBody>
      </p:sp>
    </p:spTree>
    <p:extLst>
      <p:ext uri="{BB962C8B-B14F-4D97-AF65-F5344CB8AC3E}">
        <p14:creationId xmlns:p14="http://schemas.microsoft.com/office/powerpoint/2010/main" val="18837655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BBB0E6-6D92-4670-A61F-394FC966434D}" type="datetimeFigureOut">
              <a:rPr lang="ru-RU" smtClean="0"/>
              <a:t>06.07.2026</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737906D7-7DEC-4958-8AE3-59B938002C69}" type="slidenum">
              <a:rPr lang="ru-RU" smtClean="0"/>
              <a:t>‹#›</a:t>
            </a:fld>
            <a:endParaRPr lang="ru-RU"/>
          </a:p>
        </p:txBody>
      </p:sp>
    </p:spTree>
    <p:extLst>
      <p:ext uri="{BB962C8B-B14F-4D97-AF65-F5344CB8AC3E}">
        <p14:creationId xmlns:p14="http://schemas.microsoft.com/office/powerpoint/2010/main" val="37848785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8EBBB0E6-6D92-4670-A61F-394FC966434D}" type="datetimeFigureOut">
              <a:rPr lang="ru-RU" smtClean="0"/>
              <a:t>06.07.2026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37906D7-7DEC-4958-8AE3-59B938002C69}" type="slidenum">
              <a:rPr lang="ru-RU" smtClean="0"/>
              <a:t>‹#›</a:t>
            </a:fld>
            <a:endParaRPr lang="ru-RU"/>
          </a:p>
        </p:txBody>
      </p:sp>
    </p:spTree>
    <p:extLst>
      <p:ext uri="{BB962C8B-B14F-4D97-AF65-F5344CB8AC3E}">
        <p14:creationId xmlns:p14="http://schemas.microsoft.com/office/powerpoint/2010/main" val="23378546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8EBBB0E6-6D92-4670-A61F-394FC966434D}" type="datetimeFigureOut">
              <a:rPr lang="ru-RU" smtClean="0"/>
              <a:t>06.07.2026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37906D7-7DEC-4958-8AE3-59B938002C69}" type="slidenum">
              <a:rPr lang="ru-RU" smtClean="0"/>
              <a:t>‹#›</a:t>
            </a:fld>
            <a:endParaRPr lang="ru-RU"/>
          </a:p>
        </p:txBody>
      </p:sp>
    </p:spTree>
    <p:extLst>
      <p:ext uri="{BB962C8B-B14F-4D97-AF65-F5344CB8AC3E}">
        <p14:creationId xmlns:p14="http://schemas.microsoft.com/office/powerpoint/2010/main" val="33444267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BBB0E6-6D92-4670-A61F-394FC966434D}" type="datetimeFigureOut">
              <a:rPr lang="ru-RU" smtClean="0"/>
              <a:t>06.07.2026</a:t>
            </a:fld>
            <a:endParaRPr lang="ru-RU"/>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37906D7-7DEC-4958-8AE3-59B938002C69}" type="slidenum">
              <a:rPr lang="ru-RU" smtClean="0"/>
              <a:t>‹#›</a:t>
            </a:fld>
            <a:endParaRPr lang="ru-RU"/>
          </a:p>
        </p:txBody>
      </p:sp>
    </p:spTree>
    <p:extLst>
      <p:ext uri="{BB962C8B-B14F-4D97-AF65-F5344CB8AC3E}">
        <p14:creationId xmlns:p14="http://schemas.microsoft.com/office/powerpoint/2010/main" val="235955827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3" Type="http://schemas.openxmlformats.org/officeDocument/2006/relationships/hyperlink" Target="http://www.kemerovo.izbirkom.ru/" TargetMode="External"/><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a:extLst>
              <a:ext uri="{FF2B5EF4-FFF2-40B4-BE49-F238E27FC236}">
                <a16:creationId xmlns:a16="http://schemas.microsoft.com/office/drawing/2014/main" id="{32FDA6FC-F00C-4985-9130-0DFCCE5C7864}"/>
              </a:ext>
            </a:extLst>
          </p:cNvPr>
          <p:cNvSpPr txBox="1">
            <a:spLocks/>
          </p:cNvSpPr>
          <p:nvPr/>
        </p:nvSpPr>
        <p:spPr>
          <a:xfrm>
            <a:off x="223459" y="2813990"/>
            <a:ext cx="5511920" cy="1655762"/>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ru-RU" sz="2400" b="1" dirty="0"/>
              <a:t>Выборы депутатов Новокузнецкого городского Совета народных депутатов седьмого созыва</a:t>
            </a:r>
          </a:p>
          <a:p>
            <a:pPr marL="0" indent="0">
              <a:buNone/>
            </a:pPr>
            <a:endParaRPr lang="ru-RU" sz="2400" b="1" dirty="0">
              <a:solidFill>
                <a:srgbClr val="0098A3"/>
              </a:solidFill>
            </a:endParaRPr>
          </a:p>
        </p:txBody>
      </p:sp>
      <p:sp>
        <p:nvSpPr>
          <p:cNvPr id="4" name="Прямоугольник 16">
            <a:extLst>
              <a:ext uri="{FF2B5EF4-FFF2-40B4-BE49-F238E27FC236}">
                <a16:creationId xmlns:a16="http://schemas.microsoft.com/office/drawing/2014/main" id="{D555B16A-4E6F-4194-90EB-8DC2D58BB4EB}"/>
              </a:ext>
            </a:extLst>
          </p:cNvPr>
          <p:cNvSpPr>
            <a:spLocks noChangeArrowheads="1"/>
          </p:cNvSpPr>
          <p:nvPr/>
        </p:nvSpPr>
        <p:spPr bwMode="auto">
          <a:xfrm>
            <a:off x="140698" y="4931482"/>
            <a:ext cx="3697376"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Roboto" charset="0"/>
              </a:defRPr>
            </a:lvl1pPr>
            <a:lvl2pPr marL="742950" indent="-285750">
              <a:spcBef>
                <a:spcPct val="20000"/>
              </a:spcBef>
              <a:buFont typeface="Arial" panose="020B0604020202020204" pitchFamily="34" charset="0"/>
              <a:buChar char="–"/>
              <a:defRPr sz="2800">
                <a:solidFill>
                  <a:schemeClr val="tx1"/>
                </a:solidFill>
                <a:latin typeface="Roboto" charset="0"/>
              </a:defRPr>
            </a:lvl2pPr>
            <a:lvl3pPr marL="1143000" indent="-228600">
              <a:spcBef>
                <a:spcPct val="20000"/>
              </a:spcBef>
              <a:buFont typeface="Arial" panose="020B0604020202020204" pitchFamily="34" charset="0"/>
              <a:buChar char="•"/>
              <a:defRPr sz="2400">
                <a:solidFill>
                  <a:schemeClr val="tx1"/>
                </a:solidFill>
                <a:latin typeface="Roboto" charset="0"/>
              </a:defRPr>
            </a:lvl3pPr>
            <a:lvl4pPr marL="1600200" indent="-228600">
              <a:spcBef>
                <a:spcPct val="20000"/>
              </a:spcBef>
              <a:buFont typeface="Arial" panose="020B0604020202020204" pitchFamily="34" charset="0"/>
              <a:buChar char="–"/>
              <a:defRPr sz="2000">
                <a:solidFill>
                  <a:schemeClr val="tx1"/>
                </a:solidFill>
                <a:latin typeface="Roboto" charset="0"/>
              </a:defRPr>
            </a:lvl4pPr>
            <a:lvl5pPr marL="2057400" indent="-228600">
              <a:spcBef>
                <a:spcPct val="20000"/>
              </a:spcBef>
              <a:buFont typeface="Arial" panose="020B0604020202020204" pitchFamily="34" charset="0"/>
              <a:buChar char="»"/>
              <a:defRPr sz="2000">
                <a:solidFill>
                  <a:schemeClr val="tx1"/>
                </a:solidFill>
                <a:latin typeface="Roboto"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Roboto"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Roboto"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Roboto"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Roboto" charset="0"/>
              </a:defRPr>
            </a:lvl9pPr>
          </a:lstStyle>
          <a:p>
            <a:pPr eaLnBrk="1" hangingPunct="1">
              <a:spcBef>
                <a:spcPct val="0"/>
              </a:spcBef>
              <a:buFontTx/>
              <a:buNone/>
            </a:pPr>
            <a:r>
              <a:rPr lang="ru-RU" altLang="ru-RU" sz="1400" dirty="0">
                <a:solidFill>
                  <a:srgbClr val="002060"/>
                </a:solidFill>
                <a:latin typeface="Arial" panose="020B0604020202020204" pitchFamily="34" charset="0"/>
              </a:rPr>
              <a:t>Романова Екатерина Сергеевна,</a:t>
            </a:r>
          </a:p>
          <a:p>
            <a:pPr eaLnBrk="1" hangingPunct="1">
              <a:spcBef>
                <a:spcPct val="0"/>
              </a:spcBef>
              <a:buFontTx/>
              <a:buNone/>
            </a:pPr>
            <a:r>
              <a:rPr lang="ru-RU" altLang="ru-RU" sz="1400" dirty="0">
                <a:solidFill>
                  <a:srgbClr val="002060"/>
                </a:solidFill>
                <a:latin typeface="Arial" panose="020B0604020202020204" pitchFamily="34" charset="0"/>
              </a:rPr>
              <a:t>Председатель территориальной избирательной комиссии Центрального района</a:t>
            </a:r>
          </a:p>
        </p:txBody>
      </p:sp>
      <p:pic>
        <p:nvPicPr>
          <p:cNvPr id="5" name="Рисунок 4">
            <a:extLst>
              <a:ext uri="{FF2B5EF4-FFF2-40B4-BE49-F238E27FC236}">
                <a16:creationId xmlns:a16="http://schemas.microsoft.com/office/drawing/2014/main" id="{0BC2A508-FCAB-48A2-A08C-A7FB7FD2312F}"/>
              </a:ext>
            </a:extLst>
          </p:cNvPr>
          <p:cNvPicPr>
            <a:picLocks noChangeAspect="1"/>
          </p:cNvPicPr>
          <p:nvPr/>
        </p:nvPicPr>
        <p:blipFill>
          <a:blip r:embed="rId3"/>
          <a:stretch>
            <a:fillRect/>
          </a:stretch>
        </p:blipFill>
        <p:spPr>
          <a:xfrm>
            <a:off x="2481590" y="224029"/>
            <a:ext cx="3120328" cy="2061971"/>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2D768F00-D283-493B-B2CC-2F2F04BECE71}"/>
              </a:ext>
            </a:extLst>
          </p:cNvPr>
          <p:cNvPicPr>
            <a:picLocks noChangeAspect="1"/>
          </p:cNvPicPr>
          <p:nvPr/>
        </p:nvPicPr>
        <p:blipFill>
          <a:blip r:embed="rId2"/>
          <a:stretch>
            <a:fillRect/>
          </a:stretch>
        </p:blipFill>
        <p:spPr>
          <a:xfrm>
            <a:off x="101451" y="722553"/>
            <a:ext cx="8159984" cy="3961592"/>
          </a:xfrm>
          <a:prstGeom prst="rect">
            <a:avLst/>
          </a:prstGeom>
        </p:spPr>
      </p:pic>
      <p:sp>
        <p:nvSpPr>
          <p:cNvPr id="5" name="Прямоугольник 4">
            <a:extLst>
              <a:ext uri="{FF2B5EF4-FFF2-40B4-BE49-F238E27FC236}">
                <a16:creationId xmlns:a16="http://schemas.microsoft.com/office/drawing/2014/main" id="{CDF41280-117A-465D-AC14-D858F622376F}"/>
              </a:ext>
            </a:extLst>
          </p:cNvPr>
          <p:cNvSpPr/>
          <p:nvPr/>
        </p:nvSpPr>
        <p:spPr>
          <a:xfrm>
            <a:off x="2337758" y="1604512"/>
            <a:ext cx="1173193" cy="362311"/>
          </a:xfrm>
          <a:prstGeom prst="rect">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 name="Рисунок 5">
            <a:extLst>
              <a:ext uri="{FF2B5EF4-FFF2-40B4-BE49-F238E27FC236}">
                <a16:creationId xmlns:a16="http://schemas.microsoft.com/office/drawing/2014/main" id="{26195053-43E1-4B21-A951-154CBC43C09A}"/>
              </a:ext>
            </a:extLst>
          </p:cNvPr>
          <p:cNvPicPr>
            <a:picLocks noChangeAspect="1"/>
          </p:cNvPicPr>
          <p:nvPr/>
        </p:nvPicPr>
        <p:blipFill>
          <a:blip r:embed="rId3"/>
          <a:stretch>
            <a:fillRect/>
          </a:stretch>
        </p:blipFill>
        <p:spPr>
          <a:xfrm>
            <a:off x="5443268" y="3690455"/>
            <a:ext cx="5988439" cy="2883322"/>
          </a:xfrm>
          <a:prstGeom prst="rect">
            <a:avLst/>
          </a:prstGeom>
        </p:spPr>
      </p:pic>
      <p:sp>
        <p:nvSpPr>
          <p:cNvPr id="7" name="Прямоугольник 6">
            <a:extLst>
              <a:ext uri="{FF2B5EF4-FFF2-40B4-BE49-F238E27FC236}">
                <a16:creationId xmlns:a16="http://schemas.microsoft.com/office/drawing/2014/main" id="{78CF11CA-9139-4D55-81D0-E08FD7A7A63C}"/>
              </a:ext>
            </a:extLst>
          </p:cNvPr>
          <p:cNvSpPr/>
          <p:nvPr/>
        </p:nvSpPr>
        <p:spPr>
          <a:xfrm>
            <a:off x="7372709" y="4950960"/>
            <a:ext cx="2582174" cy="759727"/>
          </a:xfrm>
          <a:prstGeom prst="rect">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4378701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Полилиния 20" hidden="1">
            <a:extLst>
              <a:ext uri="{FF2B5EF4-FFF2-40B4-BE49-F238E27FC236}">
                <a16:creationId xmlns:a16="http://schemas.microsoft.com/office/drawing/2014/main" id="{798E7900-54B3-44F4-88CD-4E2E2DF5F61F}"/>
              </a:ext>
            </a:extLst>
          </p:cNvPr>
          <p:cNvSpPr/>
          <p:nvPr/>
        </p:nvSpPr>
        <p:spPr>
          <a:xfrm>
            <a:off x="9048754" y="857254"/>
            <a:ext cx="3706813" cy="5165725"/>
          </a:xfrm>
          <a:custGeom>
            <a:avLst/>
            <a:gdLst>
              <a:gd name="connsiteX0" fmla="*/ 0 w 3674990"/>
              <a:gd name="connsiteY0" fmla="*/ 0 h 5143500"/>
              <a:gd name="connsiteX1" fmla="*/ 3674990 w 3674990"/>
              <a:gd name="connsiteY1" fmla="*/ 0 h 5143500"/>
              <a:gd name="connsiteX2" fmla="*/ 3674990 w 3674990"/>
              <a:gd name="connsiteY2" fmla="*/ 5143500 h 5143500"/>
              <a:gd name="connsiteX3" fmla="*/ 0 w 3674990"/>
              <a:gd name="connsiteY3" fmla="*/ 5143500 h 5143500"/>
              <a:gd name="connsiteX4" fmla="*/ 0 w 3674990"/>
              <a:gd name="connsiteY4" fmla="*/ 0 h 5143500"/>
              <a:gd name="connsiteX0" fmla="*/ 1833114 w 5508104"/>
              <a:gd name="connsiteY0" fmla="*/ 0 h 5143500"/>
              <a:gd name="connsiteX1" fmla="*/ 5508104 w 5508104"/>
              <a:gd name="connsiteY1" fmla="*/ 0 h 5143500"/>
              <a:gd name="connsiteX2" fmla="*/ 5508104 w 5508104"/>
              <a:gd name="connsiteY2" fmla="*/ 5143500 h 5143500"/>
              <a:gd name="connsiteX3" fmla="*/ 0 w 5508104"/>
              <a:gd name="connsiteY3" fmla="*/ 5143500 h 5143500"/>
              <a:gd name="connsiteX4" fmla="*/ 1833114 w 5508104"/>
              <a:gd name="connsiteY4" fmla="*/ 0 h 514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08104" h="5143500">
                <a:moveTo>
                  <a:pt x="1833114" y="0"/>
                </a:moveTo>
                <a:lnTo>
                  <a:pt x="5508104" y="0"/>
                </a:lnTo>
                <a:lnTo>
                  <a:pt x="5508104" y="5143500"/>
                </a:lnTo>
                <a:lnTo>
                  <a:pt x="0" y="5143500"/>
                </a:lnTo>
                <a:lnTo>
                  <a:pt x="1833114" y="0"/>
                </a:lnTo>
                <a:close/>
              </a:path>
            </a:pathLst>
          </a:cu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5124" name="TextBox 9">
            <a:extLst>
              <a:ext uri="{FF2B5EF4-FFF2-40B4-BE49-F238E27FC236}">
                <a16:creationId xmlns:a16="http://schemas.microsoft.com/office/drawing/2014/main" id="{48BC3045-8A3F-4B61-B90C-F684B171801C}"/>
              </a:ext>
            </a:extLst>
          </p:cNvPr>
          <p:cNvSpPr txBox="1">
            <a:spLocks noChangeArrowheads="1"/>
          </p:cNvSpPr>
          <p:nvPr/>
        </p:nvSpPr>
        <p:spPr bwMode="auto">
          <a:xfrm>
            <a:off x="82554" y="217958"/>
            <a:ext cx="11455730" cy="730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80" tIns="34290" rIns="68580" bIns="3429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600"/>
              </a:spcAft>
            </a:pPr>
            <a:r>
              <a:rPr lang="ru-RU" altLang="ru-RU" sz="2000" b="1" dirty="0">
                <a:solidFill>
                  <a:schemeClr val="bg1"/>
                </a:solidFill>
                <a:latin typeface="Roboto" panose="020B0604020202020204" charset="0"/>
              </a:rPr>
              <a:t>ОСНОВНЫЕ ЭТАПЫ ИЗБИРАТЕЛЬНОЙ КАМПАНИИ </a:t>
            </a:r>
          </a:p>
          <a:p>
            <a:pPr eaLnBrk="1" hangingPunct="1"/>
            <a:r>
              <a:rPr lang="ru-RU" altLang="ru-RU" b="1" dirty="0">
                <a:solidFill>
                  <a:schemeClr val="accent1">
                    <a:lumMod val="75000"/>
                  </a:schemeClr>
                </a:solidFill>
                <a:latin typeface="Roboto" panose="020B0604020202020204" charset="0"/>
              </a:rPr>
              <a:t>ПО ВЫБОРАМ ДЕПУТАТОВ НОВОКУЗНЕЦКОГО ГОРОДСКОГО СОВЕТА НАРОДНЫХ ДЕПУТАТОВ</a:t>
            </a:r>
          </a:p>
        </p:txBody>
      </p:sp>
      <p:sp>
        <p:nvSpPr>
          <p:cNvPr id="5126" name="Прямоугольник 43">
            <a:extLst>
              <a:ext uri="{FF2B5EF4-FFF2-40B4-BE49-F238E27FC236}">
                <a16:creationId xmlns:a16="http://schemas.microsoft.com/office/drawing/2014/main" id="{C4E6AA67-B0BF-4644-8C65-D304AA5BD472}"/>
              </a:ext>
            </a:extLst>
          </p:cNvPr>
          <p:cNvSpPr>
            <a:spLocks noChangeArrowheads="1"/>
          </p:cNvSpPr>
          <p:nvPr/>
        </p:nvSpPr>
        <p:spPr bwMode="auto">
          <a:xfrm>
            <a:off x="6942142" y="4984754"/>
            <a:ext cx="3425825"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sz="1600">
              <a:solidFill>
                <a:schemeClr val="bg1"/>
              </a:solidFill>
              <a:latin typeface="Roboto" panose="020B0604020202020204" charset="0"/>
            </a:endParaRPr>
          </a:p>
        </p:txBody>
      </p:sp>
      <p:sp>
        <p:nvSpPr>
          <p:cNvPr id="22" name="TextBox 21">
            <a:extLst>
              <a:ext uri="{FF2B5EF4-FFF2-40B4-BE49-F238E27FC236}">
                <a16:creationId xmlns:a16="http://schemas.microsoft.com/office/drawing/2014/main" id="{F0C6DC58-C628-4B94-B573-5884EBC46C87}"/>
              </a:ext>
            </a:extLst>
          </p:cNvPr>
          <p:cNvSpPr txBox="1"/>
          <p:nvPr/>
        </p:nvSpPr>
        <p:spPr>
          <a:xfrm>
            <a:off x="9912354" y="1066800"/>
            <a:ext cx="663575" cy="685800"/>
          </a:xfrm>
          <a:prstGeom prst="rect">
            <a:avLst/>
          </a:prstGeom>
          <a:noFill/>
        </p:spPr>
        <p:txBody>
          <a:bodyPr lIns="68580" tIns="34290" rIns="68580" bIns="34290">
            <a:spAutoFit/>
          </a:bodyPr>
          <a:lstStyle/>
          <a:p>
            <a:pPr algn="ctr">
              <a:defRPr/>
            </a:pPr>
            <a:endParaRPr lang="ru-RU" sz="2000" b="1" dirty="0">
              <a:solidFill>
                <a:schemeClr val="bg1">
                  <a:lumMod val="75000"/>
                </a:schemeClr>
              </a:solidFill>
            </a:endParaRPr>
          </a:p>
          <a:p>
            <a:pPr algn="ctr">
              <a:defRPr/>
            </a:pPr>
            <a:endParaRPr lang="ru-RU" sz="2000" b="1" dirty="0">
              <a:solidFill>
                <a:schemeClr val="bg1">
                  <a:lumMod val="75000"/>
                </a:schemeClr>
              </a:solidFill>
            </a:endParaRPr>
          </a:p>
        </p:txBody>
      </p:sp>
      <p:pic>
        <p:nvPicPr>
          <p:cNvPr id="5130" name="Рисунок 40" descr="икс.png">
            <a:extLst>
              <a:ext uri="{FF2B5EF4-FFF2-40B4-BE49-F238E27FC236}">
                <a16:creationId xmlns:a16="http://schemas.microsoft.com/office/drawing/2014/main" id="{AF5FADE3-2FD7-421B-8121-B29EAC2A15F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596442" y="4714875"/>
            <a:ext cx="554037" cy="50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Таблица 1">
            <a:extLst>
              <a:ext uri="{FF2B5EF4-FFF2-40B4-BE49-F238E27FC236}">
                <a16:creationId xmlns:a16="http://schemas.microsoft.com/office/drawing/2014/main" id="{0C299D51-0976-4425-9743-E800BC670D01}"/>
              </a:ext>
            </a:extLst>
          </p:cNvPr>
          <p:cNvGraphicFramePr>
            <a:graphicFrameLocks noGrp="1"/>
          </p:cNvGraphicFramePr>
          <p:nvPr>
            <p:extLst>
              <p:ext uri="{D42A27DB-BD31-4B8C-83A1-F6EECF244321}">
                <p14:modId xmlns:p14="http://schemas.microsoft.com/office/powerpoint/2010/main" val="1636762116"/>
              </p:ext>
            </p:extLst>
          </p:nvPr>
        </p:nvGraphicFramePr>
        <p:xfrm>
          <a:off x="168441" y="1096872"/>
          <a:ext cx="11634537" cy="5619061"/>
        </p:xfrm>
        <a:graphic>
          <a:graphicData uri="http://schemas.openxmlformats.org/drawingml/2006/table">
            <a:tbl>
              <a:tblPr firstRow="1" firstCol="1" bandRow="1">
                <a:tableStyleId>{22838BEF-8BB2-4498-84A7-C5851F593DF1}</a:tableStyleId>
              </a:tblPr>
              <a:tblGrid>
                <a:gridCol w="600016">
                  <a:extLst>
                    <a:ext uri="{9D8B030D-6E8A-4147-A177-3AD203B41FA5}">
                      <a16:colId xmlns:a16="http://schemas.microsoft.com/office/drawing/2014/main" val="1926406881"/>
                    </a:ext>
                  </a:extLst>
                </a:gridCol>
                <a:gridCol w="6446673">
                  <a:extLst>
                    <a:ext uri="{9D8B030D-6E8A-4147-A177-3AD203B41FA5}">
                      <a16:colId xmlns:a16="http://schemas.microsoft.com/office/drawing/2014/main" val="1469638670"/>
                    </a:ext>
                  </a:extLst>
                </a:gridCol>
                <a:gridCol w="4587848">
                  <a:extLst>
                    <a:ext uri="{9D8B030D-6E8A-4147-A177-3AD203B41FA5}">
                      <a16:colId xmlns:a16="http://schemas.microsoft.com/office/drawing/2014/main" val="4239906777"/>
                    </a:ext>
                  </a:extLst>
                </a:gridCol>
              </a:tblGrid>
              <a:tr h="272967">
                <a:tc>
                  <a:txBody>
                    <a:bodyPr/>
                    <a:lstStyle/>
                    <a:p>
                      <a:pPr>
                        <a:lnSpc>
                          <a:spcPct val="100000"/>
                        </a:lnSpc>
                        <a:spcBef>
                          <a:spcPts val="0"/>
                        </a:spcBef>
                        <a:spcAft>
                          <a:spcPts val="1200"/>
                        </a:spcAft>
                      </a:pPr>
                      <a:r>
                        <a:rPr lang="ru-RU" sz="2000" b="0" dirty="0">
                          <a:effectLst/>
                          <a:sym typeface="Wingdings" panose="05000000000000000000" pitchFamily="2" charset="2"/>
                        </a:rPr>
                        <a:t></a:t>
                      </a:r>
                      <a:endParaRPr lang="ru-RU"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29385" marR="29385" marT="0" marB="0"/>
                </a:tc>
                <a:tc>
                  <a:txBody>
                    <a:bodyPr/>
                    <a:lstStyle/>
                    <a:p>
                      <a:pPr marL="0" indent="85725">
                        <a:lnSpc>
                          <a:spcPct val="100000"/>
                        </a:lnSpc>
                        <a:spcBef>
                          <a:spcPts val="600"/>
                        </a:spcBef>
                        <a:spcAft>
                          <a:spcPts val="1200"/>
                        </a:spcAft>
                      </a:pPr>
                      <a:r>
                        <a:rPr lang="ru-RU" sz="2000" b="0" kern="1200" dirty="0">
                          <a:effectLst/>
                        </a:rPr>
                        <a:t>Принятие решения о назначении выборов</a:t>
                      </a:r>
                      <a:endParaRPr lang="ru-RU"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29385" marR="29385" marT="0" marB="0"/>
                </a:tc>
                <a:tc>
                  <a:txBody>
                    <a:bodyPr/>
                    <a:lstStyle/>
                    <a:p>
                      <a:pPr marL="0" indent="85725">
                        <a:lnSpc>
                          <a:spcPct val="100000"/>
                        </a:lnSpc>
                        <a:spcBef>
                          <a:spcPts val="600"/>
                        </a:spcBef>
                        <a:spcAft>
                          <a:spcPts val="1200"/>
                        </a:spcAft>
                      </a:pPr>
                      <a:r>
                        <a:rPr lang="ru-RU" sz="2000" b="1" kern="1200" dirty="0">
                          <a:solidFill>
                            <a:schemeClr val="accent1">
                              <a:lumMod val="75000"/>
                            </a:schemeClr>
                          </a:solidFill>
                          <a:effectLst/>
                        </a:rPr>
                        <a:t>30.06.2026</a:t>
                      </a:r>
                      <a:endParaRPr lang="ru-RU" sz="2000" b="1"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29385" marR="29385" marT="0" marB="0"/>
                </a:tc>
                <a:extLst>
                  <a:ext uri="{0D108BD9-81ED-4DB2-BD59-A6C34878D82A}">
                    <a16:rowId xmlns:a16="http://schemas.microsoft.com/office/drawing/2014/main" val="817149296"/>
                  </a:ext>
                </a:extLst>
              </a:tr>
              <a:tr h="236278">
                <a:tc>
                  <a:txBody>
                    <a:bodyPr/>
                    <a:lstStyle/>
                    <a:p>
                      <a:pPr>
                        <a:lnSpc>
                          <a:spcPct val="100000"/>
                        </a:lnSpc>
                        <a:spcBef>
                          <a:spcPts val="0"/>
                        </a:spcBef>
                        <a:spcAft>
                          <a:spcPts val="1200"/>
                        </a:spcAft>
                      </a:pPr>
                      <a:r>
                        <a:rPr lang="ru-RU" sz="2000" dirty="0">
                          <a:effectLst/>
                          <a:sym typeface="Wingdings" panose="05000000000000000000" pitchFamily="2" charset="2"/>
                        </a:rPr>
                        <a:t></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29385" marR="29385" marT="0" marB="0"/>
                </a:tc>
                <a:tc>
                  <a:txBody>
                    <a:bodyPr/>
                    <a:lstStyle/>
                    <a:p>
                      <a:pPr marL="0" indent="85725">
                        <a:lnSpc>
                          <a:spcPct val="100000"/>
                        </a:lnSpc>
                        <a:spcBef>
                          <a:spcPts val="600"/>
                        </a:spcBef>
                        <a:spcAft>
                          <a:spcPts val="1200"/>
                        </a:spcAft>
                      </a:pPr>
                      <a:r>
                        <a:rPr lang="ru-RU" sz="2000" kern="1200" dirty="0">
                          <a:effectLst/>
                        </a:rPr>
                        <a:t>Опубликование этого решения</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29385" marR="29385" marT="0" marB="0"/>
                </a:tc>
                <a:tc>
                  <a:txBody>
                    <a:bodyPr/>
                    <a:lstStyle/>
                    <a:p>
                      <a:pPr marL="0" indent="85725">
                        <a:lnSpc>
                          <a:spcPct val="100000"/>
                        </a:lnSpc>
                        <a:spcBef>
                          <a:spcPts val="600"/>
                        </a:spcBef>
                        <a:spcAft>
                          <a:spcPts val="1200"/>
                        </a:spcAft>
                      </a:pPr>
                      <a:r>
                        <a:rPr lang="ru-RU" sz="2000" b="1" kern="1200" dirty="0">
                          <a:solidFill>
                            <a:schemeClr val="accent1">
                              <a:lumMod val="75000"/>
                            </a:schemeClr>
                          </a:solidFill>
                          <a:effectLst/>
                        </a:rPr>
                        <a:t>02.07.2026</a:t>
                      </a:r>
                      <a:endParaRPr lang="ru-RU" sz="2000" b="1"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29385" marR="29385" marT="0" marB="0"/>
                </a:tc>
                <a:extLst>
                  <a:ext uri="{0D108BD9-81ED-4DB2-BD59-A6C34878D82A}">
                    <a16:rowId xmlns:a16="http://schemas.microsoft.com/office/drawing/2014/main" val="3801571114"/>
                  </a:ext>
                </a:extLst>
              </a:tr>
              <a:tr h="272967">
                <a:tc>
                  <a:txBody>
                    <a:bodyPr/>
                    <a:lstStyle/>
                    <a:p>
                      <a:pPr>
                        <a:lnSpc>
                          <a:spcPct val="100000"/>
                        </a:lnSpc>
                        <a:spcBef>
                          <a:spcPts val="0"/>
                        </a:spcBef>
                        <a:spcAft>
                          <a:spcPts val="1200"/>
                        </a:spcAft>
                      </a:pPr>
                      <a:r>
                        <a:rPr lang="ru-RU" sz="2000" dirty="0">
                          <a:effectLst/>
                          <a:sym typeface="Wingdings" panose="05000000000000000000" pitchFamily="2" charset="2"/>
                        </a:rPr>
                        <a:t></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29385" marR="29385" marT="0" marB="0"/>
                </a:tc>
                <a:tc>
                  <a:txBody>
                    <a:bodyPr/>
                    <a:lstStyle/>
                    <a:p>
                      <a:pPr marL="0" indent="85725">
                        <a:lnSpc>
                          <a:spcPct val="100000"/>
                        </a:lnSpc>
                        <a:spcBef>
                          <a:spcPts val="600"/>
                        </a:spcBef>
                        <a:spcAft>
                          <a:spcPts val="1200"/>
                        </a:spcAft>
                      </a:pPr>
                      <a:r>
                        <a:rPr lang="ru-RU" sz="2000" kern="1200" dirty="0">
                          <a:effectLst/>
                        </a:rPr>
                        <a:t>Выдвижение кандидатов (списков кандидатов)</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29385" marR="29385" marT="0" marB="0"/>
                </a:tc>
                <a:tc>
                  <a:txBody>
                    <a:bodyPr/>
                    <a:lstStyle/>
                    <a:p>
                      <a:pPr marL="0" indent="85725">
                        <a:lnSpc>
                          <a:spcPct val="100000"/>
                        </a:lnSpc>
                        <a:spcBef>
                          <a:spcPts val="600"/>
                        </a:spcBef>
                        <a:spcAft>
                          <a:spcPts val="1200"/>
                        </a:spcAft>
                      </a:pPr>
                      <a:r>
                        <a:rPr lang="ru-RU" sz="2000" b="1" kern="1200" dirty="0">
                          <a:solidFill>
                            <a:schemeClr val="accent1">
                              <a:lumMod val="75000"/>
                            </a:schemeClr>
                          </a:solidFill>
                          <a:effectLst/>
                        </a:rPr>
                        <a:t>02.07.2026 - до </a:t>
                      </a:r>
                      <a:r>
                        <a:rPr lang="ru-RU" sz="2000" b="1" u="sng" kern="1200" dirty="0">
                          <a:solidFill>
                            <a:schemeClr val="accent1">
                              <a:lumMod val="75000"/>
                            </a:schemeClr>
                          </a:solidFill>
                          <a:effectLst/>
                        </a:rPr>
                        <a:t>18.00</a:t>
                      </a:r>
                      <a:r>
                        <a:rPr lang="ru-RU" sz="2000" b="1" kern="1200" dirty="0">
                          <a:solidFill>
                            <a:schemeClr val="accent1">
                              <a:lumMod val="75000"/>
                            </a:schemeClr>
                          </a:solidFill>
                          <a:effectLst/>
                        </a:rPr>
                        <a:t> часов 23.07.2026</a:t>
                      </a:r>
                      <a:endParaRPr lang="ru-RU" sz="2000" b="1"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29385" marR="29385" marT="0" marB="0"/>
                </a:tc>
                <a:extLst>
                  <a:ext uri="{0D108BD9-81ED-4DB2-BD59-A6C34878D82A}">
                    <a16:rowId xmlns:a16="http://schemas.microsoft.com/office/drawing/2014/main" val="2595372553"/>
                  </a:ext>
                </a:extLst>
              </a:tr>
              <a:tr h="831281">
                <a:tc>
                  <a:txBody>
                    <a:bodyPr/>
                    <a:lstStyle/>
                    <a:p>
                      <a:pPr>
                        <a:lnSpc>
                          <a:spcPct val="100000"/>
                        </a:lnSpc>
                        <a:spcBef>
                          <a:spcPts val="0"/>
                        </a:spcBef>
                        <a:spcAft>
                          <a:spcPts val="1200"/>
                        </a:spcAft>
                      </a:pPr>
                      <a:r>
                        <a:rPr lang="ru-RU" sz="2000" dirty="0">
                          <a:effectLst/>
                          <a:sym typeface="Wingdings" panose="05000000000000000000" pitchFamily="2" charset="2"/>
                        </a:rPr>
                        <a:t></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29385" marR="29385" marT="0" marB="0"/>
                </a:tc>
                <a:tc>
                  <a:txBody>
                    <a:bodyPr/>
                    <a:lstStyle/>
                    <a:p>
                      <a:pPr marL="90170" algn="just">
                        <a:lnSpc>
                          <a:spcPct val="100000"/>
                        </a:lnSpc>
                        <a:spcBef>
                          <a:spcPts val="600"/>
                        </a:spcBef>
                        <a:spcAft>
                          <a:spcPts val="1200"/>
                        </a:spcAft>
                      </a:pPr>
                      <a:r>
                        <a:rPr lang="ru-RU" sz="2000" kern="1200" dirty="0">
                          <a:effectLst/>
                        </a:rPr>
                        <a:t>Сбор подписей избирателей в поддержку выдвижения кандидатов (списков кандидатов) для непарламентских партий </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29385" marR="29385" marT="0" marB="0"/>
                </a:tc>
                <a:tc>
                  <a:txBody>
                    <a:bodyPr/>
                    <a:lstStyle/>
                    <a:p>
                      <a:pPr marL="85725" indent="0">
                        <a:lnSpc>
                          <a:spcPct val="100000"/>
                        </a:lnSpc>
                        <a:spcBef>
                          <a:spcPts val="600"/>
                        </a:spcBef>
                        <a:spcAft>
                          <a:spcPts val="1200"/>
                        </a:spcAft>
                      </a:pPr>
                      <a:r>
                        <a:rPr lang="ru-RU" sz="2000" b="1" kern="1200" dirty="0">
                          <a:solidFill>
                            <a:schemeClr val="accent1">
                              <a:lumMod val="75000"/>
                            </a:schemeClr>
                          </a:solidFill>
                          <a:effectLst/>
                        </a:rPr>
                        <a:t>Со дня, следующего за днем заверения списка</a:t>
                      </a:r>
                      <a:endParaRPr lang="ru-RU" sz="2000" b="1"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29385" marR="29385" marT="0" marB="0"/>
                </a:tc>
                <a:extLst>
                  <a:ext uri="{0D108BD9-81ED-4DB2-BD59-A6C34878D82A}">
                    <a16:rowId xmlns:a16="http://schemas.microsoft.com/office/drawing/2014/main" val="2428456137"/>
                  </a:ext>
                </a:extLst>
              </a:tr>
              <a:tr h="958243">
                <a:tc>
                  <a:txBody>
                    <a:bodyPr/>
                    <a:lstStyle/>
                    <a:p>
                      <a:pPr>
                        <a:lnSpc>
                          <a:spcPct val="100000"/>
                        </a:lnSpc>
                        <a:spcBef>
                          <a:spcPts val="0"/>
                        </a:spcBef>
                        <a:spcAft>
                          <a:spcPts val="1200"/>
                        </a:spcAft>
                      </a:pPr>
                      <a:r>
                        <a:rPr lang="ru-RU" sz="2000">
                          <a:effectLst/>
                          <a:sym typeface="Wingdings" panose="05000000000000000000" pitchFamily="2" charset="2"/>
                        </a:rPr>
                        <a:t></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29385" marR="29385" marT="0" marB="0"/>
                </a:tc>
                <a:tc>
                  <a:txBody>
                    <a:bodyPr/>
                    <a:lstStyle/>
                    <a:p>
                      <a:pPr marL="85725" indent="0">
                        <a:lnSpc>
                          <a:spcPct val="100000"/>
                        </a:lnSpc>
                        <a:spcBef>
                          <a:spcPts val="600"/>
                        </a:spcBef>
                        <a:spcAft>
                          <a:spcPts val="1200"/>
                        </a:spcAft>
                      </a:pPr>
                      <a:r>
                        <a:rPr lang="ru-RU" sz="2000" kern="1200" dirty="0">
                          <a:effectLst/>
                        </a:rPr>
                        <a:t>Открытие избирательными объединениями специального избирательного счёта</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29385" marR="29385" marT="0" marB="0"/>
                </a:tc>
                <a:tc>
                  <a:txBody>
                    <a:bodyPr/>
                    <a:lstStyle/>
                    <a:p>
                      <a:pPr marL="85725" indent="0">
                        <a:lnSpc>
                          <a:spcPct val="100000"/>
                        </a:lnSpc>
                        <a:spcBef>
                          <a:spcPts val="600"/>
                        </a:spcBef>
                        <a:spcAft>
                          <a:spcPts val="1200"/>
                        </a:spcAft>
                      </a:pPr>
                      <a:r>
                        <a:rPr lang="ru-RU" sz="2000" b="1" kern="1200" dirty="0">
                          <a:solidFill>
                            <a:schemeClr val="accent1">
                              <a:lumMod val="75000"/>
                            </a:schemeClr>
                          </a:solidFill>
                          <a:effectLst/>
                        </a:rPr>
                        <a:t>После регистрации уполномоченных представителей по фин. вопросам до представления документов на регистрацию списка кандидатов</a:t>
                      </a:r>
                      <a:endParaRPr lang="ru-RU" sz="2000" b="1"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29385" marR="29385" marT="0" marB="0"/>
                </a:tc>
                <a:extLst>
                  <a:ext uri="{0D108BD9-81ED-4DB2-BD59-A6C34878D82A}">
                    <a16:rowId xmlns:a16="http://schemas.microsoft.com/office/drawing/2014/main" val="1321428850"/>
                  </a:ext>
                </a:extLst>
              </a:tr>
              <a:tr h="483570">
                <a:tc>
                  <a:txBody>
                    <a:bodyPr/>
                    <a:lstStyle/>
                    <a:p>
                      <a:pPr>
                        <a:lnSpc>
                          <a:spcPct val="100000"/>
                        </a:lnSpc>
                        <a:spcBef>
                          <a:spcPts val="0"/>
                        </a:spcBef>
                        <a:spcAft>
                          <a:spcPts val="1200"/>
                        </a:spcAft>
                      </a:pPr>
                      <a:r>
                        <a:rPr lang="ru-RU" sz="2000">
                          <a:effectLst/>
                          <a:sym typeface="Wingdings" panose="05000000000000000000" pitchFamily="2" charset="2"/>
                        </a:rPr>
                        <a:t></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29385" marR="29385" marT="0" marB="0"/>
                </a:tc>
                <a:tc>
                  <a:txBody>
                    <a:bodyPr/>
                    <a:lstStyle/>
                    <a:p>
                      <a:pPr marL="85725" indent="0">
                        <a:lnSpc>
                          <a:spcPct val="100000"/>
                        </a:lnSpc>
                        <a:spcBef>
                          <a:spcPts val="600"/>
                        </a:spcBef>
                        <a:spcAft>
                          <a:spcPts val="1200"/>
                        </a:spcAft>
                      </a:pPr>
                      <a:r>
                        <a:rPr lang="ru-RU" sz="2000" kern="1200" dirty="0">
                          <a:effectLst/>
                        </a:rPr>
                        <a:t>Представление документов для регистрации кандидатов (списков кандидатов)</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29385" marR="29385" marT="0" marB="0"/>
                </a:tc>
                <a:tc>
                  <a:txBody>
                    <a:bodyPr/>
                    <a:lstStyle/>
                    <a:p>
                      <a:pPr marL="85725" indent="0">
                        <a:lnSpc>
                          <a:spcPct val="100000"/>
                        </a:lnSpc>
                        <a:spcBef>
                          <a:spcPts val="600"/>
                        </a:spcBef>
                        <a:spcAft>
                          <a:spcPts val="1200"/>
                        </a:spcAft>
                      </a:pPr>
                      <a:r>
                        <a:rPr lang="ru-RU" sz="2000" b="1" kern="1200" dirty="0">
                          <a:solidFill>
                            <a:schemeClr val="accent1">
                              <a:lumMod val="75000"/>
                            </a:schemeClr>
                          </a:solidFill>
                          <a:effectLst/>
                        </a:rPr>
                        <a:t>Не позднее </a:t>
                      </a:r>
                      <a:r>
                        <a:rPr lang="ru-RU" sz="2000" b="1" u="sng" kern="1200" dirty="0">
                          <a:solidFill>
                            <a:schemeClr val="accent1">
                              <a:lumMod val="75000"/>
                            </a:schemeClr>
                          </a:solidFill>
                          <a:effectLst/>
                        </a:rPr>
                        <a:t>18.00</a:t>
                      </a:r>
                      <a:r>
                        <a:rPr lang="ru-RU" sz="2000" b="1" kern="1200" dirty="0">
                          <a:solidFill>
                            <a:schemeClr val="accent1">
                              <a:lumMod val="75000"/>
                            </a:schemeClr>
                          </a:solidFill>
                          <a:effectLst/>
                        </a:rPr>
                        <a:t> часов  10.08.2026</a:t>
                      </a:r>
                      <a:endParaRPr lang="ru-RU" sz="2000" b="1"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29385" marR="29385" marT="0" marB="0"/>
                </a:tc>
                <a:extLst>
                  <a:ext uri="{0D108BD9-81ED-4DB2-BD59-A6C34878D82A}">
                    <a16:rowId xmlns:a16="http://schemas.microsoft.com/office/drawing/2014/main" val="3031636857"/>
                  </a:ext>
                </a:extLst>
              </a:tr>
              <a:tr h="272967">
                <a:tc>
                  <a:txBody>
                    <a:bodyPr/>
                    <a:lstStyle/>
                    <a:p>
                      <a:pPr>
                        <a:lnSpc>
                          <a:spcPct val="100000"/>
                        </a:lnSpc>
                        <a:spcBef>
                          <a:spcPts val="0"/>
                        </a:spcBef>
                        <a:spcAft>
                          <a:spcPts val="1200"/>
                        </a:spcAft>
                      </a:pPr>
                      <a:r>
                        <a:rPr lang="ru-RU" sz="2000">
                          <a:effectLst/>
                          <a:sym typeface="Wingdings" panose="05000000000000000000" pitchFamily="2" charset="2"/>
                        </a:rPr>
                        <a:t></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29385" marR="29385" marT="0" marB="0"/>
                </a:tc>
                <a:tc>
                  <a:txBody>
                    <a:bodyPr/>
                    <a:lstStyle/>
                    <a:p>
                      <a:pPr marL="0" indent="85725">
                        <a:lnSpc>
                          <a:spcPct val="100000"/>
                        </a:lnSpc>
                        <a:spcBef>
                          <a:spcPts val="600"/>
                        </a:spcBef>
                        <a:spcAft>
                          <a:spcPts val="600"/>
                        </a:spcAft>
                      </a:pPr>
                      <a:r>
                        <a:rPr lang="ru-RU" sz="2000" kern="1200" dirty="0">
                          <a:effectLst/>
                        </a:rPr>
                        <a:t>Предвыборная агитация</a:t>
                      </a:r>
                    </a:p>
                    <a:p>
                      <a:pPr marL="0" indent="85725">
                        <a:lnSpc>
                          <a:spcPct val="100000"/>
                        </a:lnSpc>
                        <a:spcBef>
                          <a:spcPts val="0"/>
                        </a:spcBef>
                        <a:spcAft>
                          <a:spcPts val="600"/>
                        </a:spcAft>
                      </a:pPr>
                      <a:r>
                        <a:rPr lang="ru-RU" sz="2000" kern="1200" dirty="0">
                          <a:effectLst/>
                          <a:latin typeface="Calibri" panose="020F0502020204030204" pitchFamily="34" charset="0"/>
                          <a:ea typeface="Calibri" panose="020F0502020204030204" pitchFamily="34" charset="0"/>
                          <a:cs typeface="Times New Roman" panose="02020603050405020304" pitchFamily="18" charset="0"/>
                        </a:rPr>
                        <a:t>     на ТВ и в газете</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29385" marR="29385" marT="0" marB="0"/>
                </a:tc>
                <a:tc>
                  <a:txBody>
                    <a:bodyPr/>
                    <a:lstStyle/>
                    <a:p>
                      <a:pPr marL="0" indent="85725" algn="l" defTabSz="914400" rtl="0" eaLnBrk="1" latinLnBrk="0" hangingPunct="1">
                        <a:lnSpc>
                          <a:spcPct val="100000"/>
                        </a:lnSpc>
                        <a:spcBef>
                          <a:spcPts val="600"/>
                        </a:spcBef>
                        <a:spcAft>
                          <a:spcPts val="600"/>
                        </a:spcAft>
                      </a:pPr>
                      <a:r>
                        <a:rPr lang="ru-RU" sz="2000" b="1" kern="1200" dirty="0">
                          <a:solidFill>
                            <a:schemeClr val="accent1">
                              <a:lumMod val="75000"/>
                            </a:schemeClr>
                          </a:solidFill>
                          <a:effectLst/>
                          <a:latin typeface="+mn-lt"/>
                          <a:ea typeface="+mn-ea"/>
                          <a:cs typeface="+mn-cs"/>
                        </a:rPr>
                        <a:t>до 00.00 18.09.2026</a:t>
                      </a:r>
                    </a:p>
                    <a:p>
                      <a:pPr marL="0" indent="85725" algn="l" defTabSz="914400" rtl="0" eaLnBrk="1" latinLnBrk="0" hangingPunct="1">
                        <a:lnSpc>
                          <a:spcPct val="100000"/>
                        </a:lnSpc>
                        <a:spcBef>
                          <a:spcPts val="0"/>
                        </a:spcBef>
                        <a:spcAft>
                          <a:spcPts val="600"/>
                        </a:spcAft>
                      </a:pPr>
                      <a:r>
                        <a:rPr lang="ru-RU" sz="2000" b="1" kern="1200" dirty="0">
                          <a:solidFill>
                            <a:schemeClr val="accent1">
                              <a:lumMod val="75000"/>
                            </a:schemeClr>
                          </a:solidFill>
                          <a:effectLst/>
                          <a:latin typeface="+mn-lt"/>
                          <a:ea typeface="+mn-ea"/>
                          <a:cs typeface="+mn-cs"/>
                        </a:rPr>
                        <a:t>с 22.08.2026 по 18.09.2026</a:t>
                      </a:r>
                    </a:p>
                  </a:txBody>
                  <a:tcPr marL="29385" marR="29385" marT="0" marB="0"/>
                </a:tc>
                <a:extLst>
                  <a:ext uri="{0D108BD9-81ED-4DB2-BD59-A6C34878D82A}">
                    <a16:rowId xmlns:a16="http://schemas.microsoft.com/office/drawing/2014/main" val="1625816798"/>
                  </a:ext>
                </a:extLst>
              </a:tr>
              <a:tr h="236278">
                <a:tc>
                  <a:txBody>
                    <a:bodyPr/>
                    <a:lstStyle/>
                    <a:p>
                      <a:pPr>
                        <a:lnSpc>
                          <a:spcPct val="100000"/>
                        </a:lnSpc>
                        <a:spcBef>
                          <a:spcPts val="0"/>
                        </a:spcBef>
                        <a:spcAft>
                          <a:spcPts val="1200"/>
                        </a:spcAft>
                      </a:pPr>
                      <a:r>
                        <a:rPr lang="ru-RU" sz="2000" dirty="0">
                          <a:effectLst/>
                          <a:sym typeface="Wingdings" panose="05000000000000000000" pitchFamily="2" charset="2"/>
                        </a:rPr>
                        <a:t></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29385" marR="29385" marT="0" marB="0"/>
                </a:tc>
                <a:tc>
                  <a:txBody>
                    <a:bodyPr/>
                    <a:lstStyle/>
                    <a:p>
                      <a:pPr marL="0" indent="85725">
                        <a:lnSpc>
                          <a:spcPct val="100000"/>
                        </a:lnSpc>
                        <a:spcBef>
                          <a:spcPts val="600"/>
                        </a:spcBef>
                        <a:spcAft>
                          <a:spcPts val="1200"/>
                        </a:spcAft>
                      </a:pPr>
                      <a:r>
                        <a:rPr lang="ru-RU" sz="2000" kern="1200" dirty="0">
                          <a:effectLst/>
                        </a:rPr>
                        <a:t>Голосование избирателей</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29385" marR="29385" marT="0" marB="0"/>
                </a:tc>
                <a:tc>
                  <a:txBody>
                    <a:bodyPr/>
                    <a:lstStyle/>
                    <a:p>
                      <a:pPr marL="0" indent="85725">
                        <a:lnSpc>
                          <a:spcPct val="100000"/>
                        </a:lnSpc>
                        <a:spcBef>
                          <a:spcPts val="600"/>
                        </a:spcBef>
                        <a:spcAft>
                          <a:spcPts val="1200"/>
                        </a:spcAft>
                      </a:pPr>
                      <a:r>
                        <a:rPr lang="ru-RU" sz="2000" b="1" kern="1200" dirty="0">
                          <a:solidFill>
                            <a:schemeClr val="accent1">
                              <a:lumMod val="75000"/>
                            </a:schemeClr>
                          </a:solidFill>
                          <a:effectLst/>
                        </a:rPr>
                        <a:t>18,19,20.09.2026</a:t>
                      </a:r>
                      <a:endParaRPr lang="ru-RU" sz="2000" b="1"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29385" marR="29385" marT="0" marB="0"/>
                </a:tc>
                <a:extLst>
                  <a:ext uri="{0D108BD9-81ED-4DB2-BD59-A6C34878D82A}">
                    <a16:rowId xmlns:a16="http://schemas.microsoft.com/office/drawing/2014/main" val="3490916695"/>
                  </a:ext>
                </a:extLst>
              </a:tr>
              <a:tr h="970861">
                <a:tc>
                  <a:txBody>
                    <a:bodyPr/>
                    <a:lstStyle/>
                    <a:p>
                      <a:pPr>
                        <a:lnSpc>
                          <a:spcPct val="100000"/>
                        </a:lnSpc>
                        <a:spcBef>
                          <a:spcPts val="0"/>
                        </a:spcBef>
                        <a:spcAft>
                          <a:spcPts val="1200"/>
                        </a:spcAft>
                      </a:pPr>
                      <a:r>
                        <a:rPr lang="ru-RU" sz="2000" dirty="0">
                          <a:effectLst/>
                          <a:sym typeface="Wingdings" panose="05000000000000000000" pitchFamily="2" charset="2"/>
                        </a:rPr>
                        <a:t></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29385" marR="29385" marT="0" marB="0"/>
                </a:tc>
                <a:tc>
                  <a:txBody>
                    <a:bodyPr/>
                    <a:lstStyle/>
                    <a:p>
                      <a:pPr marL="90170" algn="just">
                        <a:lnSpc>
                          <a:spcPct val="100000"/>
                        </a:lnSpc>
                        <a:spcBef>
                          <a:spcPts val="600"/>
                        </a:spcBef>
                        <a:spcAft>
                          <a:spcPts val="1200"/>
                        </a:spcAft>
                      </a:pPr>
                      <a:r>
                        <a:rPr lang="ru-RU" sz="2000" kern="1200" dirty="0">
                          <a:effectLst/>
                        </a:rPr>
                        <a:t>Представление итогового финансового отчета </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29385" marR="29385" marT="0" marB="0"/>
                </a:tc>
                <a:tc>
                  <a:txBody>
                    <a:bodyPr/>
                    <a:lstStyle/>
                    <a:p>
                      <a:pPr marL="85725" indent="0">
                        <a:lnSpc>
                          <a:spcPct val="100000"/>
                        </a:lnSpc>
                        <a:spcBef>
                          <a:spcPts val="600"/>
                        </a:spcBef>
                        <a:spcAft>
                          <a:spcPts val="1200"/>
                        </a:spcAft>
                      </a:pPr>
                      <a:r>
                        <a:rPr lang="ru-RU" sz="2000" b="1" kern="1200" dirty="0">
                          <a:solidFill>
                            <a:schemeClr val="accent1">
                              <a:lumMod val="75000"/>
                            </a:schemeClr>
                          </a:solidFill>
                          <a:effectLst/>
                        </a:rPr>
                        <a:t>Не позднее чем через 30 дней со дня официального опубликования результатов выборов</a:t>
                      </a:r>
                      <a:endParaRPr lang="ru-RU" sz="2000" b="1"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29385" marR="29385" marT="0" marB="0"/>
                </a:tc>
                <a:extLst>
                  <a:ext uri="{0D108BD9-81ED-4DB2-BD59-A6C34878D82A}">
                    <a16:rowId xmlns:a16="http://schemas.microsoft.com/office/drawing/2014/main" val="1476288981"/>
                  </a:ext>
                </a:extLst>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377B5C9-5E50-48D8-BA86-1157A57B872F}"/>
              </a:ext>
            </a:extLst>
          </p:cNvPr>
          <p:cNvSpPr/>
          <p:nvPr/>
        </p:nvSpPr>
        <p:spPr>
          <a:xfrm>
            <a:off x="292767" y="181070"/>
            <a:ext cx="10992853" cy="1200329"/>
          </a:xfrm>
          <a:prstGeom prst="rect">
            <a:avLst/>
          </a:prstGeom>
        </p:spPr>
        <p:txBody>
          <a:bodyPr wrap="square">
            <a:spAutoFit/>
          </a:bodyPr>
          <a:lstStyle/>
          <a:p>
            <a:r>
              <a:rPr lang="ru-RU" sz="2400" b="1" dirty="0">
                <a:solidFill>
                  <a:schemeClr val="bg1"/>
                </a:solidFill>
                <a:latin typeface="Golos Text"/>
              </a:rPr>
              <a:t>Специализированное программное изделие </a:t>
            </a:r>
          </a:p>
          <a:p>
            <a:r>
              <a:rPr lang="ru-RU" sz="2400" b="1" dirty="0">
                <a:solidFill>
                  <a:srgbClr val="0D2D5A"/>
                </a:solidFill>
                <a:latin typeface="Golos Text"/>
              </a:rPr>
              <a:t>«Подготовка сведений о кандидатах, уполномоченных представителях, доверенных лицах»</a:t>
            </a:r>
          </a:p>
        </p:txBody>
      </p:sp>
      <p:sp>
        <p:nvSpPr>
          <p:cNvPr id="5" name="TextBox 4">
            <a:extLst>
              <a:ext uri="{FF2B5EF4-FFF2-40B4-BE49-F238E27FC236}">
                <a16:creationId xmlns:a16="http://schemas.microsoft.com/office/drawing/2014/main" id="{C4FDF286-48D4-4FBE-86E0-70C5C5A7851D}"/>
              </a:ext>
            </a:extLst>
          </p:cNvPr>
          <p:cNvSpPr txBox="1"/>
          <p:nvPr/>
        </p:nvSpPr>
        <p:spPr>
          <a:xfrm>
            <a:off x="292767" y="1607852"/>
            <a:ext cx="11269579" cy="923330"/>
          </a:xfrm>
          <a:prstGeom prst="rect">
            <a:avLst/>
          </a:prstGeom>
          <a:noFill/>
        </p:spPr>
        <p:txBody>
          <a:bodyPr wrap="square" rtlCol="0">
            <a:spAutoFit/>
          </a:bodyPr>
          <a:lstStyle/>
          <a:p>
            <a:r>
              <a:rPr lang="ru-RU" dirty="0"/>
              <a:t>Предназначено для обеспечения подготовки избирательными объединениями и кандидатами в электронном виде необходимых сведений, вывода их на бумажный носитель, предоставления их в избирательные комиссии и последующего импорта в базу данных ГАС «Выборы»</a:t>
            </a:r>
          </a:p>
        </p:txBody>
      </p:sp>
      <p:graphicFrame>
        <p:nvGraphicFramePr>
          <p:cNvPr id="6" name="Схема 5">
            <a:extLst>
              <a:ext uri="{FF2B5EF4-FFF2-40B4-BE49-F238E27FC236}">
                <a16:creationId xmlns:a16="http://schemas.microsoft.com/office/drawing/2014/main" id="{8146FD32-6514-4795-B0D5-E18517695F55}"/>
              </a:ext>
            </a:extLst>
          </p:cNvPr>
          <p:cNvGraphicFramePr/>
          <p:nvPr>
            <p:extLst>
              <p:ext uri="{D42A27DB-BD31-4B8C-83A1-F6EECF244321}">
                <p14:modId xmlns:p14="http://schemas.microsoft.com/office/powerpoint/2010/main" val="674444610"/>
              </p:ext>
            </p:extLst>
          </p:nvPr>
        </p:nvGraphicFramePr>
        <p:xfrm>
          <a:off x="1556752" y="3043391"/>
          <a:ext cx="9247606" cy="35499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812768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D171941F-72D8-4AEE-8CAC-4FE3C45698F5}"/>
              </a:ext>
            </a:extLst>
          </p:cNvPr>
          <p:cNvPicPr>
            <a:picLocks noChangeAspect="1"/>
          </p:cNvPicPr>
          <p:nvPr/>
        </p:nvPicPr>
        <p:blipFill>
          <a:blip r:embed="rId2"/>
          <a:stretch/>
        </p:blipFill>
        <p:spPr bwMode="auto">
          <a:xfrm>
            <a:off x="3648974" y="1073589"/>
            <a:ext cx="7800250" cy="5525703"/>
          </a:xfrm>
          <a:prstGeom prst="rect">
            <a:avLst/>
          </a:prstGeom>
        </p:spPr>
      </p:pic>
      <p:sp>
        <p:nvSpPr>
          <p:cNvPr id="3" name="TextBox 2">
            <a:extLst>
              <a:ext uri="{FF2B5EF4-FFF2-40B4-BE49-F238E27FC236}">
                <a16:creationId xmlns:a16="http://schemas.microsoft.com/office/drawing/2014/main" id="{097A83DF-ADD2-4F13-9484-394EC0FFF991}"/>
              </a:ext>
            </a:extLst>
          </p:cNvPr>
          <p:cNvSpPr txBox="1"/>
          <p:nvPr/>
        </p:nvSpPr>
        <p:spPr bwMode="auto">
          <a:xfrm>
            <a:off x="129396" y="1631119"/>
            <a:ext cx="4727275" cy="646331"/>
          </a:xfrm>
          <a:prstGeom prst="rect">
            <a:avLst/>
          </a:prstGeom>
          <a:noFill/>
        </p:spPr>
        <p:txBody>
          <a:bodyPr wrap="square" rtlCol="0">
            <a:spAutoFit/>
          </a:bodyPr>
          <a:lstStyle/>
          <a:p>
            <a:pPr>
              <a:defRPr/>
            </a:pPr>
            <a:r>
              <a:rPr lang="en-US" u="sng" dirty="0">
                <a:hlinkClick r:id="rId3" tooltip="http://www.kemerovo.izbirkom.ru/"/>
              </a:rPr>
              <a:t>http://www.kemerovo.izbirkom.ru/</a:t>
            </a:r>
            <a:endParaRPr lang="ru-RU" dirty="0"/>
          </a:p>
          <a:p>
            <a:pPr>
              <a:defRPr/>
            </a:pPr>
            <a:endParaRPr lang="ru-RU" dirty="0"/>
          </a:p>
        </p:txBody>
      </p:sp>
      <p:sp>
        <p:nvSpPr>
          <p:cNvPr id="4" name="Прямоугольник 3">
            <a:extLst>
              <a:ext uri="{FF2B5EF4-FFF2-40B4-BE49-F238E27FC236}">
                <a16:creationId xmlns:a16="http://schemas.microsoft.com/office/drawing/2014/main" id="{8AD15618-F732-4C98-B285-96D4AB00B531}"/>
              </a:ext>
            </a:extLst>
          </p:cNvPr>
          <p:cNvSpPr/>
          <p:nvPr/>
        </p:nvSpPr>
        <p:spPr bwMode="auto">
          <a:xfrm>
            <a:off x="4183810" y="5796987"/>
            <a:ext cx="1802921" cy="352957"/>
          </a:xfrm>
          <a:prstGeom prst="rect">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ru-RU"/>
          </a:p>
        </p:txBody>
      </p:sp>
      <p:sp>
        <p:nvSpPr>
          <p:cNvPr id="5" name="Прямоугольник 4">
            <a:extLst>
              <a:ext uri="{FF2B5EF4-FFF2-40B4-BE49-F238E27FC236}">
                <a16:creationId xmlns:a16="http://schemas.microsoft.com/office/drawing/2014/main" id="{5244C0D6-B85C-42D8-BFF3-BB586BB23C02}"/>
              </a:ext>
            </a:extLst>
          </p:cNvPr>
          <p:cNvSpPr/>
          <p:nvPr/>
        </p:nvSpPr>
        <p:spPr>
          <a:xfrm>
            <a:off x="292767" y="181070"/>
            <a:ext cx="10992853" cy="1200329"/>
          </a:xfrm>
          <a:prstGeom prst="rect">
            <a:avLst/>
          </a:prstGeom>
        </p:spPr>
        <p:txBody>
          <a:bodyPr wrap="square">
            <a:spAutoFit/>
          </a:bodyPr>
          <a:lstStyle/>
          <a:p>
            <a:r>
              <a:rPr lang="ru-RU" sz="2400" b="1" dirty="0">
                <a:solidFill>
                  <a:schemeClr val="bg1"/>
                </a:solidFill>
                <a:latin typeface="Golos Text"/>
              </a:rPr>
              <a:t>Специализированное программное изделие </a:t>
            </a:r>
          </a:p>
          <a:p>
            <a:r>
              <a:rPr lang="ru-RU" sz="2400" b="1" dirty="0">
                <a:solidFill>
                  <a:srgbClr val="0D2D5A"/>
                </a:solidFill>
                <a:latin typeface="Golos Text"/>
              </a:rPr>
              <a:t>«Подготовка сведений о кандидатах, уполномоченных представителях, доверенных лицах»</a:t>
            </a:r>
          </a:p>
        </p:txBody>
      </p:sp>
    </p:spTree>
    <p:extLst>
      <p:ext uri="{BB962C8B-B14F-4D97-AF65-F5344CB8AC3E}">
        <p14:creationId xmlns:p14="http://schemas.microsoft.com/office/powerpoint/2010/main" val="30782793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2BE3F0CA-52F7-4E79-A2E9-5003B0F92D4A}"/>
              </a:ext>
            </a:extLst>
          </p:cNvPr>
          <p:cNvPicPr>
            <a:picLocks noChangeAspect="1"/>
          </p:cNvPicPr>
          <p:nvPr/>
        </p:nvPicPr>
        <p:blipFill>
          <a:blip r:embed="rId2"/>
          <a:stretch/>
        </p:blipFill>
        <p:spPr bwMode="auto">
          <a:xfrm>
            <a:off x="448573" y="673694"/>
            <a:ext cx="10335514" cy="6037656"/>
          </a:xfrm>
          <a:prstGeom prst="rect">
            <a:avLst/>
          </a:prstGeom>
        </p:spPr>
      </p:pic>
      <p:sp>
        <p:nvSpPr>
          <p:cNvPr id="3" name="Прямоугольник 2">
            <a:extLst>
              <a:ext uri="{FF2B5EF4-FFF2-40B4-BE49-F238E27FC236}">
                <a16:creationId xmlns:a16="http://schemas.microsoft.com/office/drawing/2014/main" id="{D3BCC418-6E85-4F1B-8B21-5F336D4C7BE7}"/>
              </a:ext>
            </a:extLst>
          </p:cNvPr>
          <p:cNvSpPr/>
          <p:nvPr/>
        </p:nvSpPr>
        <p:spPr bwMode="auto">
          <a:xfrm>
            <a:off x="7108166" y="4994694"/>
            <a:ext cx="3390181" cy="1578634"/>
          </a:xfrm>
          <a:prstGeom prst="rect">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ru-RU"/>
          </a:p>
        </p:txBody>
      </p:sp>
    </p:spTree>
    <p:extLst>
      <p:ext uri="{BB962C8B-B14F-4D97-AF65-F5344CB8AC3E}">
        <p14:creationId xmlns:p14="http://schemas.microsoft.com/office/powerpoint/2010/main" val="13041013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C2169143-783F-4BDB-842C-0E8441FBBC7E}"/>
              </a:ext>
            </a:extLst>
          </p:cNvPr>
          <p:cNvPicPr>
            <a:picLocks noChangeAspect="1"/>
          </p:cNvPicPr>
          <p:nvPr/>
        </p:nvPicPr>
        <p:blipFill>
          <a:blip r:embed="rId2"/>
          <a:stretch/>
        </p:blipFill>
        <p:spPr bwMode="auto">
          <a:xfrm>
            <a:off x="1828800" y="696461"/>
            <a:ext cx="8848862" cy="5945876"/>
          </a:xfrm>
          <a:prstGeom prst="rect">
            <a:avLst/>
          </a:prstGeom>
        </p:spPr>
      </p:pic>
      <p:sp>
        <p:nvSpPr>
          <p:cNvPr id="3" name="Прямоугольник 2">
            <a:extLst>
              <a:ext uri="{FF2B5EF4-FFF2-40B4-BE49-F238E27FC236}">
                <a16:creationId xmlns:a16="http://schemas.microsoft.com/office/drawing/2014/main" id="{201A659F-1E3B-42FD-B1A7-2521D53462C7}"/>
              </a:ext>
            </a:extLst>
          </p:cNvPr>
          <p:cNvSpPr/>
          <p:nvPr/>
        </p:nvSpPr>
        <p:spPr bwMode="auto">
          <a:xfrm>
            <a:off x="4533797" y="5522983"/>
            <a:ext cx="5964550" cy="429243"/>
          </a:xfrm>
          <a:prstGeom prst="rect">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ru-RU"/>
          </a:p>
        </p:txBody>
      </p:sp>
    </p:spTree>
    <p:extLst>
      <p:ext uri="{BB962C8B-B14F-4D97-AF65-F5344CB8AC3E}">
        <p14:creationId xmlns:p14="http://schemas.microsoft.com/office/powerpoint/2010/main" val="13573999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0E2F5082-D5EC-44E5-9055-F448212A3E30}"/>
              </a:ext>
            </a:extLst>
          </p:cNvPr>
          <p:cNvPicPr>
            <a:picLocks noChangeAspect="1"/>
          </p:cNvPicPr>
          <p:nvPr/>
        </p:nvPicPr>
        <p:blipFill>
          <a:blip r:embed="rId2"/>
          <a:stretch/>
        </p:blipFill>
        <p:spPr bwMode="auto">
          <a:xfrm>
            <a:off x="1440611" y="814187"/>
            <a:ext cx="8624222" cy="5802272"/>
          </a:xfrm>
          <a:prstGeom prst="rect">
            <a:avLst/>
          </a:prstGeom>
        </p:spPr>
      </p:pic>
    </p:spTree>
    <p:extLst>
      <p:ext uri="{BB962C8B-B14F-4D97-AF65-F5344CB8AC3E}">
        <p14:creationId xmlns:p14="http://schemas.microsoft.com/office/powerpoint/2010/main" val="31387857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6" name="Text Box 10"/>
          <p:cNvSpPr txBox="1">
            <a:spLocks noChangeArrowheads="1"/>
          </p:cNvSpPr>
          <p:nvPr/>
        </p:nvSpPr>
        <p:spPr bwMode="auto">
          <a:xfrm>
            <a:off x="292766" y="1079501"/>
            <a:ext cx="10992853" cy="923330"/>
          </a:xfrm>
          <a:prstGeom prst="rect">
            <a:avLst/>
          </a:prstGeom>
          <a:noFill/>
          <a:ln w="9525">
            <a:noFill/>
            <a:miter lim="800000"/>
            <a:headEnd/>
            <a:tailEnd/>
          </a:ln>
          <a:effectLst/>
        </p:spPr>
        <p:txBody>
          <a:bodyPr wrap="square">
            <a:spAutoFit/>
          </a:bodyPr>
          <a:lstStyle/>
          <a:p>
            <a:pPr>
              <a:spcBef>
                <a:spcPct val="50000"/>
              </a:spcBef>
            </a:pPr>
            <a:r>
              <a:rPr lang="ru-RU" dirty="0"/>
              <a:t>На заявлении кандидата о его согласии баллотироваться, изготовленном на бумажном носителе (в том числе с использованием технических средств), подпись кандидата, дата написания заявления, а также полностью фамилия, имя, отчество проставляются кандидатом собственноручно </a:t>
            </a:r>
          </a:p>
        </p:txBody>
      </p:sp>
      <p:sp>
        <p:nvSpPr>
          <p:cNvPr id="29707" name="Rectangle 11"/>
          <p:cNvSpPr>
            <a:spLocks noChangeArrowheads="1"/>
          </p:cNvSpPr>
          <p:nvPr/>
        </p:nvSpPr>
        <p:spPr bwMode="auto">
          <a:xfrm>
            <a:off x="292766" y="2395088"/>
            <a:ext cx="11137234" cy="923330"/>
          </a:xfrm>
          <a:prstGeom prst="rect">
            <a:avLst/>
          </a:prstGeom>
          <a:noFill/>
          <a:ln w="9525">
            <a:noFill/>
            <a:miter lim="800000"/>
            <a:headEnd/>
            <a:tailEnd/>
          </a:ln>
          <a:effectLst/>
        </p:spPr>
        <p:txBody>
          <a:bodyPr wrap="square" anchor="ctr">
            <a:spAutoFit/>
          </a:bodyPr>
          <a:lstStyle/>
          <a:p>
            <a:r>
              <a:rPr lang="ru-RU" dirty="0"/>
              <a:t>копия паспорта, копии документов, подтверждающих указанные в заявлении сведения о профессиональном образовании, основном месте работы или службы, о занимаемой должности (роде занятий), а также о том, что кандидат является депутатом на непостоянной основе </a:t>
            </a:r>
            <a:r>
              <a:rPr lang="ru-RU" b="1" dirty="0">
                <a:solidFill>
                  <a:srgbClr val="009A88"/>
                </a:solidFill>
              </a:rPr>
              <a:t>ЗАВЕРЯЕТСЯ:</a:t>
            </a:r>
          </a:p>
        </p:txBody>
      </p:sp>
      <p:sp>
        <p:nvSpPr>
          <p:cNvPr id="5" name="Прямоугольник 4">
            <a:extLst>
              <a:ext uri="{FF2B5EF4-FFF2-40B4-BE49-F238E27FC236}">
                <a16:creationId xmlns:a16="http://schemas.microsoft.com/office/drawing/2014/main" id="{784B2049-3831-4D22-9547-30C0064800E4}"/>
              </a:ext>
            </a:extLst>
          </p:cNvPr>
          <p:cNvSpPr/>
          <p:nvPr/>
        </p:nvSpPr>
        <p:spPr>
          <a:xfrm>
            <a:off x="292767" y="181070"/>
            <a:ext cx="10992853" cy="830997"/>
          </a:xfrm>
          <a:prstGeom prst="rect">
            <a:avLst/>
          </a:prstGeom>
        </p:spPr>
        <p:txBody>
          <a:bodyPr wrap="square">
            <a:spAutoFit/>
          </a:bodyPr>
          <a:lstStyle/>
          <a:p>
            <a:r>
              <a:rPr lang="ru-RU" sz="2400" b="1" dirty="0">
                <a:solidFill>
                  <a:schemeClr val="bg1"/>
                </a:solidFill>
                <a:latin typeface="Golos Text"/>
              </a:rPr>
              <a:t>Правила оформления документов </a:t>
            </a:r>
          </a:p>
          <a:p>
            <a:r>
              <a:rPr lang="ru-RU" sz="2400" b="1" dirty="0">
                <a:solidFill>
                  <a:srgbClr val="0D2D5A"/>
                </a:solidFill>
                <a:latin typeface="Golos Text"/>
              </a:rPr>
              <a:t>по выдвижению единых списков кандидатов и кандидатов по округам </a:t>
            </a:r>
          </a:p>
        </p:txBody>
      </p:sp>
      <p:sp>
        <p:nvSpPr>
          <p:cNvPr id="2" name="TextBox 1">
            <a:extLst>
              <a:ext uri="{FF2B5EF4-FFF2-40B4-BE49-F238E27FC236}">
                <a16:creationId xmlns:a16="http://schemas.microsoft.com/office/drawing/2014/main" id="{8C53A2B4-C13B-43C0-A539-4E0BBCFFE7F2}"/>
              </a:ext>
            </a:extLst>
          </p:cNvPr>
          <p:cNvSpPr txBox="1"/>
          <p:nvPr/>
        </p:nvSpPr>
        <p:spPr>
          <a:xfrm>
            <a:off x="1056735" y="3565997"/>
            <a:ext cx="4278702" cy="646331"/>
          </a:xfrm>
          <a:prstGeom prst="rect">
            <a:avLst/>
          </a:prstGeom>
          <a:noFill/>
          <a:ln>
            <a:solidFill>
              <a:srgbClr val="00B050"/>
            </a:solidFill>
          </a:ln>
        </p:spPr>
        <p:txBody>
          <a:bodyPr wrap="square" rtlCol="0">
            <a:spAutoFit/>
          </a:bodyPr>
          <a:lstStyle/>
          <a:p>
            <a:r>
              <a:rPr lang="ru-RU" dirty="0">
                <a:solidFill>
                  <a:srgbClr val="00A387"/>
                </a:solidFill>
              </a:rPr>
              <a:t>На кандидатов из единого списка</a:t>
            </a:r>
          </a:p>
          <a:p>
            <a:r>
              <a:rPr lang="ru-RU" b="1" dirty="0">
                <a:solidFill>
                  <a:srgbClr val="009A88"/>
                </a:solidFill>
              </a:rPr>
              <a:t>УПОЛНОМОЧЕННЫМ ПРЕДСТАВИТЕЛЕМ</a:t>
            </a:r>
          </a:p>
        </p:txBody>
      </p:sp>
      <p:sp>
        <p:nvSpPr>
          <p:cNvPr id="7" name="TextBox 6">
            <a:extLst>
              <a:ext uri="{FF2B5EF4-FFF2-40B4-BE49-F238E27FC236}">
                <a16:creationId xmlns:a16="http://schemas.microsoft.com/office/drawing/2014/main" id="{342E4D07-7F8F-4A72-9646-0BFF66D72094}"/>
              </a:ext>
            </a:extLst>
          </p:cNvPr>
          <p:cNvSpPr txBox="1"/>
          <p:nvPr/>
        </p:nvSpPr>
        <p:spPr>
          <a:xfrm>
            <a:off x="6236898" y="3565998"/>
            <a:ext cx="5564037" cy="646331"/>
          </a:xfrm>
          <a:prstGeom prst="rect">
            <a:avLst/>
          </a:prstGeom>
          <a:noFill/>
          <a:ln>
            <a:solidFill>
              <a:srgbClr val="0072CA"/>
            </a:solidFill>
          </a:ln>
        </p:spPr>
        <p:txBody>
          <a:bodyPr wrap="square" rtlCol="0">
            <a:spAutoFit/>
          </a:bodyPr>
          <a:lstStyle/>
          <a:p>
            <a:r>
              <a:rPr lang="ru-RU" dirty="0">
                <a:solidFill>
                  <a:srgbClr val="0072CA"/>
                </a:solidFill>
              </a:rPr>
              <a:t>На кандидатов из списка по одномандатным округам </a:t>
            </a:r>
          </a:p>
          <a:p>
            <a:r>
              <a:rPr lang="ru-RU" b="1" dirty="0">
                <a:solidFill>
                  <a:srgbClr val="0072CA"/>
                </a:solidFill>
              </a:rPr>
              <a:t>СОБСТВЕННОРУЧНО КАНДИДАТОМ</a:t>
            </a:r>
          </a:p>
        </p:txBody>
      </p:sp>
      <p:sp>
        <p:nvSpPr>
          <p:cNvPr id="9" name="TextBox 8">
            <a:extLst>
              <a:ext uri="{FF2B5EF4-FFF2-40B4-BE49-F238E27FC236}">
                <a16:creationId xmlns:a16="http://schemas.microsoft.com/office/drawing/2014/main" id="{FB9347AB-6B65-4EA1-8988-72A6611DD13C}"/>
              </a:ext>
            </a:extLst>
          </p:cNvPr>
          <p:cNvSpPr txBox="1"/>
          <p:nvPr/>
        </p:nvSpPr>
        <p:spPr>
          <a:xfrm>
            <a:off x="4226943" y="5368635"/>
            <a:ext cx="3562709" cy="646331"/>
          </a:xfrm>
          <a:prstGeom prst="rect">
            <a:avLst/>
          </a:prstGeom>
          <a:noFill/>
          <a:ln>
            <a:solidFill>
              <a:srgbClr val="0072CA"/>
            </a:solidFill>
          </a:ln>
        </p:spPr>
        <p:txBody>
          <a:bodyPr wrap="square" rtlCol="0">
            <a:spAutoFit/>
          </a:bodyPr>
          <a:lstStyle/>
          <a:p>
            <a:r>
              <a:rPr lang="ru-RU" dirty="0"/>
              <a:t>Верно   дата   </a:t>
            </a:r>
          </a:p>
          <a:p>
            <a:r>
              <a:rPr lang="ru-RU" dirty="0"/>
              <a:t>Подпись,  расшифровка подписи </a:t>
            </a:r>
          </a:p>
        </p:txBody>
      </p:sp>
      <p:sp>
        <p:nvSpPr>
          <p:cNvPr id="4" name="TextBox 3">
            <a:extLst>
              <a:ext uri="{FF2B5EF4-FFF2-40B4-BE49-F238E27FC236}">
                <a16:creationId xmlns:a16="http://schemas.microsoft.com/office/drawing/2014/main" id="{E0DC006A-CAFF-478C-9A85-0DED77E18CE4}"/>
              </a:ext>
            </a:extLst>
          </p:cNvPr>
          <p:cNvSpPr txBox="1"/>
          <p:nvPr/>
        </p:nvSpPr>
        <p:spPr>
          <a:xfrm>
            <a:off x="4567687" y="4797891"/>
            <a:ext cx="3338422" cy="369332"/>
          </a:xfrm>
          <a:prstGeom prst="rect">
            <a:avLst/>
          </a:prstGeom>
          <a:noFill/>
        </p:spPr>
        <p:txBody>
          <a:bodyPr wrap="square" rtlCol="0">
            <a:spAutoFit/>
          </a:bodyPr>
          <a:lstStyle/>
          <a:p>
            <a:r>
              <a:rPr lang="ru-RU" dirty="0" err="1"/>
              <a:t>Заверительная</a:t>
            </a:r>
            <a:r>
              <a:rPr lang="ru-RU" dirty="0"/>
              <a:t> запись:</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2D64C159-E54E-4A26-9DB4-CDCB143D38DF}"/>
              </a:ext>
            </a:extLst>
          </p:cNvPr>
          <p:cNvSpPr/>
          <p:nvPr/>
        </p:nvSpPr>
        <p:spPr>
          <a:xfrm>
            <a:off x="0" y="669372"/>
            <a:ext cx="11261558" cy="1477328"/>
          </a:xfrm>
          <a:prstGeom prst="rect">
            <a:avLst/>
          </a:prstGeom>
        </p:spPr>
        <p:txBody>
          <a:bodyPr wrap="square">
            <a:spAutoFit/>
          </a:bodyPr>
          <a:lstStyle/>
          <a:p>
            <a:pPr algn="ctr">
              <a:spcAft>
                <a:spcPts val="0"/>
              </a:spcAft>
            </a:pPr>
            <a:r>
              <a:rPr lang="ru-RU" b="1" dirty="0">
                <a:solidFill>
                  <a:schemeClr val="accent5">
                    <a:lumMod val="50000"/>
                  </a:schemeClr>
                </a:solidFill>
                <a:latin typeface="Arial" panose="020B0604020202020204" pitchFamily="34" charset="0"/>
                <a:ea typeface="Times New Roman" panose="02020603050405020304" pitchFamily="18" charset="0"/>
              </a:rPr>
              <a:t>СВЕДЕНИЯ</a:t>
            </a:r>
          </a:p>
          <a:p>
            <a:pPr algn="ctr">
              <a:spcAft>
                <a:spcPts val="0"/>
              </a:spcAft>
            </a:pPr>
            <a:r>
              <a:rPr lang="ru-RU" b="1" dirty="0">
                <a:solidFill>
                  <a:schemeClr val="accent5">
                    <a:lumMod val="50000"/>
                  </a:schemeClr>
                </a:solidFill>
                <a:latin typeface="Arial" panose="020B0604020202020204" pitchFamily="34" charset="0"/>
                <a:ea typeface="Times New Roman" panose="02020603050405020304" pitchFamily="18" charset="0"/>
              </a:rPr>
              <a:t>О РАЗМЕРЕ И ОБ ИСТОЧНИКАХ ДОХОДОВ, ИМУЩЕСТВЕ, ПРИНАДЛЕЖАЩЕМ</a:t>
            </a:r>
          </a:p>
          <a:p>
            <a:pPr algn="ctr">
              <a:spcAft>
                <a:spcPts val="0"/>
              </a:spcAft>
            </a:pPr>
            <a:r>
              <a:rPr lang="ru-RU" b="1" dirty="0">
                <a:solidFill>
                  <a:schemeClr val="accent5">
                    <a:lumMod val="50000"/>
                  </a:schemeClr>
                </a:solidFill>
                <a:latin typeface="Arial" panose="020B0604020202020204" pitchFamily="34" charset="0"/>
                <a:ea typeface="Times New Roman" panose="02020603050405020304" pitchFamily="18" charset="0"/>
              </a:rPr>
              <a:t>КАНДИДАТУ (СУПРУГУ И НЕСОВЕРШЕННОЛЕТНИМ ДЕТЯМ) НА ПРАВЕ</a:t>
            </a:r>
          </a:p>
          <a:p>
            <a:pPr algn="ctr">
              <a:spcAft>
                <a:spcPts val="0"/>
              </a:spcAft>
            </a:pPr>
            <a:r>
              <a:rPr lang="ru-RU" b="1" dirty="0">
                <a:solidFill>
                  <a:schemeClr val="accent5">
                    <a:lumMod val="50000"/>
                  </a:schemeClr>
                </a:solidFill>
                <a:latin typeface="Arial" panose="020B0604020202020204" pitchFamily="34" charset="0"/>
                <a:ea typeface="Times New Roman" panose="02020603050405020304" pitchFamily="18" charset="0"/>
              </a:rPr>
              <a:t>СОБСТВЕННОСТИ, О СЧЕТАХ (ВКЛАДАХ) В БАНКАХ, ЦЕННЫХ БУМАГАХ</a:t>
            </a:r>
          </a:p>
          <a:p>
            <a:pPr algn="just">
              <a:spcAft>
                <a:spcPts val="0"/>
              </a:spcAft>
            </a:pPr>
            <a:r>
              <a:rPr lang="ru-RU" b="1" dirty="0">
                <a:solidFill>
                  <a:schemeClr val="accent5">
                    <a:lumMod val="50000"/>
                  </a:schemeClr>
                </a:solidFill>
                <a:latin typeface="Arial" panose="020B0604020202020204" pitchFamily="34" charset="0"/>
                <a:ea typeface="Times New Roman" panose="02020603050405020304" pitchFamily="18" charset="0"/>
              </a:rPr>
              <a:t> </a:t>
            </a:r>
          </a:p>
        </p:txBody>
      </p:sp>
      <p:sp>
        <p:nvSpPr>
          <p:cNvPr id="3" name="TextBox 2">
            <a:extLst>
              <a:ext uri="{FF2B5EF4-FFF2-40B4-BE49-F238E27FC236}">
                <a16:creationId xmlns:a16="http://schemas.microsoft.com/office/drawing/2014/main" id="{BD33E009-D362-4E5E-A93A-710180C94B33}"/>
              </a:ext>
            </a:extLst>
          </p:cNvPr>
          <p:cNvSpPr txBox="1"/>
          <p:nvPr/>
        </p:nvSpPr>
        <p:spPr>
          <a:xfrm>
            <a:off x="300790" y="1943851"/>
            <a:ext cx="11514221" cy="646331"/>
          </a:xfrm>
          <a:prstGeom prst="rect">
            <a:avLst/>
          </a:prstGeom>
          <a:noFill/>
        </p:spPr>
        <p:txBody>
          <a:bodyPr wrap="square" rtlCol="0">
            <a:spAutoFit/>
          </a:bodyPr>
          <a:lstStyle/>
          <a:p>
            <a:pPr algn="ctr"/>
            <a:r>
              <a:rPr lang="ru-RU" dirty="0"/>
              <a:t>Приложение 1 к № 67-ФЗ от 12.06.2002 «О гарантиях избирательных прав и права на участие в референдуме граждан Российской Федерации»</a:t>
            </a:r>
          </a:p>
        </p:txBody>
      </p:sp>
      <p:sp>
        <p:nvSpPr>
          <p:cNvPr id="4" name="TextBox 3">
            <a:extLst>
              <a:ext uri="{FF2B5EF4-FFF2-40B4-BE49-F238E27FC236}">
                <a16:creationId xmlns:a16="http://schemas.microsoft.com/office/drawing/2014/main" id="{7EC89FAD-01F2-405A-914A-CF1ACB979BAC}"/>
              </a:ext>
            </a:extLst>
          </p:cNvPr>
          <p:cNvSpPr txBox="1"/>
          <p:nvPr/>
        </p:nvSpPr>
        <p:spPr>
          <a:xfrm>
            <a:off x="493295" y="2719131"/>
            <a:ext cx="11032958" cy="2923877"/>
          </a:xfrm>
          <a:prstGeom prst="rect">
            <a:avLst/>
          </a:prstGeom>
          <a:noFill/>
        </p:spPr>
        <p:txBody>
          <a:bodyPr wrap="square" rtlCol="0">
            <a:spAutoFit/>
          </a:bodyPr>
          <a:lstStyle/>
          <a:p>
            <a:r>
              <a:rPr lang="ru-RU" sz="2800" dirty="0"/>
              <a:t>Доходы (включая пенсии, пособия, иные выплаты) указываются за год, предшествующий году назначения выборов – </a:t>
            </a:r>
            <a:r>
              <a:rPr lang="ru-RU" sz="2800" b="1" dirty="0">
                <a:solidFill>
                  <a:srgbClr val="C00000"/>
                </a:solidFill>
              </a:rPr>
              <a:t>доходы за 2025 год</a:t>
            </a:r>
          </a:p>
          <a:p>
            <a:endParaRPr lang="ru-RU" sz="1600" dirty="0"/>
          </a:p>
          <a:p>
            <a:r>
              <a:rPr lang="ru-RU" sz="2800" dirty="0"/>
              <a:t>Сведения, за исключением сведений о доходах, указываются по состоянию на первое число месяца, в котором осуществлено официальное опубликование решения о назначении выборов, а именно </a:t>
            </a:r>
            <a:r>
              <a:rPr lang="ru-RU" sz="2800" b="1" dirty="0">
                <a:solidFill>
                  <a:srgbClr val="C00000"/>
                </a:solidFill>
              </a:rPr>
              <a:t>на 1 июля 2026 года</a:t>
            </a:r>
          </a:p>
        </p:txBody>
      </p:sp>
      <p:sp>
        <p:nvSpPr>
          <p:cNvPr id="5" name="TextBox 4">
            <a:extLst>
              <a:ext uri="{FF2B5EF4-FFF2-40B4-BE49-F238E27FC236}">
                <a16:creationId xmlns:a16="http://schemas.microsoft.com/office/drawing/2014/main" id="{31FDC45D-46AE-4374-8220-7DB415F3F0B3}"/>
              </a:ext>
            </a:extLst>
          </p:cNvPr>
          <p:cNvSpPr txBox="1"/>
          <p:nvPr/>
        </p:nvSpPr>
        <p:spPr>
          <a:xfrm>
            <a:off x="577517" y="5902970"/>
            <a:ext cx="10710110" cy="707886"/>
          </a:xfrm>
          <a:prstGeom prst="rect">
            <a:avLst/>
          </a:prstGeom>
          <a:noFill/>
        </p:spPr>
        <p:txBody>
          <a:bodyPr wrap="square" rtlCol="0">
            <a:spAutoFit/>
          </a:bodyPr>
          <a:lstStyle/>
          <a:p>
            <a:r>
              <a:rPr lang="ru-RU" sz="2000" dirty="0"/>
              <a:t>Письмо ЦИК России от 10.05.2023 N 06-08/2191 «О направлении Правил оформления сведений о кандидатах, избирательных объединениях, в том числе с использованием ГАС «Выборы» </a:t>
            </a:r>
          </a:p>
        </p:txBody>
      </p:sp>
    </p:spTree>
    <p:extLst>
      <p:ext uri="{BB962C8B-B14F-4D97-AF65-F5344CB8AC3E}">
        <p14:creationId xmlns:p14="http://schemas.microsoft.com/office/powerpoint/2010/main" val="19773703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20" name="Rectangle 16"/>
          <p:cNvSpPr>
            <a:spLocks noChangeArrowheads="1"/>
          </p:cNvSpPr>
          <p:nvPr/>
        </p:nvSpPr>
        <p:spPr bwMode="auto">
          <a:xfrm>
            <a:off x="342900" y="2663622"/>
            <a:ext cx="11315700" cy="369332"/>
          </a:xfrm>
          <a:prstGeom prst="rect">
            <a:avLst/>
          </a:prstGeom>
          <a:noFill/>
          <a:ln w="9525">
            <a:noFill/>
            <a:miter lim="800000"/>
            <a:headEnd/>
            <a:tailEnd/>
          </a:ln>
          <a:effectLst/>
        </p:spPr>
        <p:txBody>
          <a:bodyPr wrap="square" anchor="ctr">
            <a:spAutoFit/>
          </a:bodyPr>
          <a:lstStyle/>
          <a:p>
            <a:r>
              <a:rPr lang="ru-RU" b="1" dirty="0">
                <a:solidFill>
                  <a:srgbClr val="002060"/>
                </a:solidFill>
              </a:rPr>
              <a:t>с разрешения соответствующей комиссии в филиале публичного акционерного общества «Сбербанк России» </a:t>
            </a:r>
          </a:p>
        </p:txBody>
      </p:sp>
      <p:sp>
        <p:nvSpPr>
          <p:cNvPr id="21521" name="Rectangle 17"/>
          <p:cNvSpPr>
            <a:spLocks noChangeArrowheads="1"/>
          </p:cNvSpPr>
          <p:nvPr/>
        </p:nvSpPr>
        <p:spPr bwMode="auto">
          <a:xfrm>
            <a:off x="292767" y="3475271"/>
            <a:ext cx="11577180" cy="641350"/>
          </a:xfrm>
          <a:prstGeom prst="rect">
            <a:avLst/>
          </a:prstGeom>
          <a:noFill/>
          <a:ln w="9525">
            <a:noFill/>
            <a:miter lim="800000"/>
            <a:headEnd/>
            <a:tailEnd/>
          </a:ln>
          <a:effectLst/>
        </p:spPr>
        <p:txBody>
          <a:bodyPr wrap="square" anchor="ctr">
            <a:spAutoFit/>
          </a:bodyPr>
          <a:lstStyle/>
          <a:p>
            <a:r>
              <a:rPr lang="ru-RU" dirty="0"/>
              <a:t>Избирательное объединение, кандидат, создавшие избирательные фонды, обязаны вести </a:t>
            </a:r>
            <a:r>
              <a:rPr lang="ru-RU" b="1" dirty="0"/>
              <a:t>учет поступления и расходования денежных средств избирательного фонда избирательного объединения </a:t>
            </a:r>
          </a:p>
        </p:txBody>
      </p:sp>
      <p:sp>
        <p:nvSpPr>
          <p:cNvPr id="21522" name="Rectangle 18"/>
          <p:cNvSpPr>
            <a:spLocks noChangeArrowheads="1"/>
          </p:cNvSpPr>
          <p:nvPr/>
        </p:nvSpPr>
        <p:spPr bwMode="auto">
          <a:xfrm>
            <a:off x="368967" y="4787923"/>
            <a:ext cx="11500980" cy="923330"/>
          </a:xfrm>
          <a:prstGeom prst="rect">
            <a:avLst/>
          </a:prstGeom>
          <a:noFill/>
          <a:ln w="9525">
            <a:noFill/>
            <a:miter lim="800000"/>
            <a:headEnd/>
            <a:tailEnd/>
          </a:ln>
          <a:effectLst/>
        </p:spPr>
        <p:txBody>
          <a:bodyPr wrap="square" anchor="ctr">
            <a:spAutoFit/>
          </a:bodyPr>
          <a:lstStyle/>
          <a:p>
            <a:pPr algn="just"/>
            <a:r>
              <a:rPr lang="ru-RU" dirty="0"/>
              <a:t>Избирательное объединение, кандидат </a:t>
            </a:r>
            <a:r>
              <a:rPr lang="ru-RU" b="1" dirty="0"/>
              <a:t>не позднее чем через три дня со дня открытия счета представляют</a:t>
            </a:r>
            <a:r>
              <a:rPr lang="ru-RU" dirty="0"/>
              <a:t> в избирательную комиссию, организующую подготовку и проведение выборов в органы местного самоуправления, окружную избирательную комиссию соответственно </a:t>
            </a:r>
            <a:r>
              <a:rPr lang="ru-RU" b="1" dirty="0"/>
              <a:t>реквизиты специального избирательного счета.</a:t>
            </a:r>
          </a:p>
        </p:txBody>
      </p:sp>
      <p:sp>
        <p:nvSpPr>
          <p:cNvPr id="6" name="Прямоугольник 5">
            <a:extLst>
              <a:ext uri="{FF2B5EF4-FFF2-40B4-BE49-F238E27FC236}">
                <a16:creationId xmlns:a16="http://schemas.microsoft.com/office/drawing/2014/main" id="{37DD6542-4130-4B8B-8C46-38A1A3005FA1}"/>
              </a:ext>
            </a:extLst>
          </p:cNvPr>
          <p:cNvSpPr/>
          <p:nvPr/>
        </p:nvSpPr>
        <p:spPr>
          <a:xfrm>
            <a:off x="292767" y="181070"/>
            <a:ext cx="10992853" cy="461665"/>
          </a:xfrm>
          <a:prstGeom prst="rect">
            <a:avLst/>
          </a:prstGeom>
        </p:spPr>
        <p:txBody>
          <a:bodyPr wrap="square">
            <a:spAutoFit/>
          </a:bodyPr>
          <a:lstStyle/>
          <a:p>
            <a:r>
              <a:rPr lang="ru-RU" sz="2400" b="1" dirty="0">
                <a:solidFill>
                  <a:schemeClr val="bg1"/>
                </a:solidFill>
                <a:latin typeface="Golos Text"/>
              </a:rPr>
              <a:t>Специальный избирательный счет</a:t>
            </a:r>
          </a:p>
        </p:txBody>
      </p:sp>
      <p:sp>
        <p:nvSpPr>
          <p:cNvPr id="7" name="Rectangle 16">
            <a:extLst>
              <a:ext uri="{FF2B5EF4-FFF2-40B4-BE49-F238E27FC236}">
                <a16:creationId xmlns:a16="http://schemas.microsoft.com/office/drawing/2014/main" id="{3EAD6D11-70D6-441F-A3CD-A00C1D9777E1}"/>
              </a:ext>
            </a:extLst>
          </p:cNvPr>
          <p:cNvSpPr>
            <a:spLocks noChangeArrowheads="1"/>
          </p:cNvSpPr>
          <p:nvPr/>
        </p:nvSpPr>
        <p:spPr bwMode="auto">
          <a:xfrm>
            <a:off x="342900" y="1304053"/>
            <a:ext cx="5638800" cy="1200329"/>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t="100000"/>
            </a:path>
            <a:tileRect r="-100000" b="-100000"/>
          </a:gradFill>
          <a:ln>
            <a:solidFill>
              <a:srgbClr val="00B050"/>
            </a:solidFill>
          </a:ln>
        </p:spPr>
        <p:txBody>
          <a:bodyPr wrap="square">
            <a:spAutoFit/>
          </a:bodyPr>
          <a:lstStyle/>
          <a:p>
            <a:pPr algn="ctr"/>
            <a:r>
              <a:rPr lang="ru-RU" dirty="0"/>
              <a:t>Избирательный счет избирательного объединения </a:t>
            </a:r>
          </a:p>
          <a:p>
            <a:pPr algn="ctr"/>
            <a:r>
              <a:rPr lang="ru-RU" dirty="0"/>
              <a:t>открывается уполномоченным представителем </a:t>
            </a:r>
          </a:p>
          <a:p>
            <a:pPr algn="ctr"/>
            <a:r>
              <a:rPr lang="ru-RU" dirty="0"/>
              <a:t>по финансовым вопросам, после его регистрации </a:t>
            </a:r>
          </a:p>
          <a:p>
            <a:pPr algn="ctr"/>
            <a:r>
              <a:rPr lang="ru-RU" dirty="0"/>
              <a:t>избирательной комиссией</a:t>
            </a:r>
          </a:p>
        </p:txBody>
      </p:sp>
      <p:sp>
        <p:nvSpPr>
          <p:cNvPr id="2" name="Прямоугольник 1">
            <a:extLst>
              <a:ext uri="{FF2B5EF4-FFF2-40B4-BE49-F238E27FC236}">
                <a16:creationId xmlns:a16="http://schemas.microsoft.com/office/drawing/2014/main" id="{B2E6EF38-72FD-456E-9CF0-8531F1418DDE}"/>
              </a:ext>
            </a:extLst>
          </p:cNvPr>
          <p:cNvSpPr/>
          <p:nvPr/>
        </p:nvSpPr>
        <p:spPr>
          <a:xfrm>
            <a:off x="6379235" y="1441803"/>
            <a:ext cx="5126965" cy="923330"/>
          </a:xfrm>
          <a:prstGeom prst="rect">
            <a:avLst/>
          </a:prstGeom>
          <a:gradFill flip="none" rotWithShape="1">
            <a:gsLst>
              <a:gs pos="0">
                <a:schemeClr val="accent6">
                  <a:lumMod val="40000"/>
                  <a:lumOff val="60000"/>
                </a:schemeClr>
              </a:gs>
              <a:gs pos="64000">
                <a:schemeClr val="bg1">
                  <a:lumMod val="95000"/>
                </a:schemeClr>
              </a:gs>
            </a:gsLst>
            <a:path path="rect">
              <a:fillToRect r="100000" b="100000"/>
            </a:path>
            <a:tileRect l="-100000" t="-100000"/>
          </a:gradFill>
          <a:ln>
            <a:solidFill>
              <a:srgbClr val="00B050"/>
            </a:solidFill>
          </a:ln>
        </p:spPr>
        <p:txBody>
          <a:bodyPr wrap="square">
            <a:spAutoFit/>
          </a:bodyPr>
          <a:lstStyle/>
          <a:p>
            <a:pPr marL="72000"/>
            <a:r>
              <a:rPr lang="ru-RU" dirty="0"/>
              <a:t>Избирательный счет кандидата открывается самим кандидатом, либо его уполномоченным по финансовым вопросам</a:t>
            </a:r>
          </a:p>
        </p:txBody>
      </p:sp>
      <p:sp>
        <p:nvSpPr>
          <p:cNvPr id="3" name="Прямоугольник 2">
            <a:extLst>
              <a:ext uri="{FF2B5EF4-FFF2-40B4-BE49-F238E27FC236}">
                <a16:creationId xmlns:a16="http://schemas.microsoft.com/office/drawing/2014/main" id="{91F44AE8-1F8C-40A7-BB82-B8E58024597D}"/>
              </a:ext>
            </a:extLst>
          </p:cNvPr>
          <p:cNvSpPr/>
          <p:nvPr/>
        </p:nvSpPr>
        <p:spPr>
          <a:xfrm>
            <a:off x="292767" y="539797"/>
            <a:ext cx="10992853" cy="646331"/>
          </a:xfrm>
          <a:prstGeom prst="rect">
            <a:avLst/>
          </a:prstGeom>
        </p:spPr>
        <p:txBody>
          <a:bodyPr wrap="square">
            <a:spAutoFit/>
          </a:bodyPr>
          <a:lstStyle/>
          <a:p>
            <a:r>
              <a:rPr lang="ru-RU" b="1" dirty="0">
                <a:solidFill>
                  <a:srgbClr val="002060"/>
                </a:solidFill>
              </a:rPr>
              <a:t>открывается избирательным объединением, кандидатом по одномандатному избирательному округу после подачи документов на выдвижение.</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77B8643-CDE9-439A-AA60-CF36C2E12F93}"/>
              </a:ext>
            </a:extLst>
          </p:cNvPr>
          <p:cNvSpPr txBox="1"/>
          <p:nvPr/>
        </p:nvSpPr>
        <p:spPr>
          <a:xfrm>
            <a:off x="0" y="80196"/>
            <a:ext cx="8332170" cy="548292"/>
          </a:xfrm>
          <a:prstGeom prst="rect">
            <a:avLst/>
          </a:prstGeom>
          <a:noFill/>
        </p:spPr>
        <p:txBody>
          <a:bodyPr wrap="square" rtlCol="0">
            <a:spAutoFit/>
          </a:bodyPr>
          <a:lstStyle/>
          <a:p>
            <a:pPr algn="ctr"/>
            <a:r>
              <a:rPr lang="ru-RU" sz="2963" b="1" dirty="0">
                <a:solidFill>
                  <a:schemeClr val="bg1"/>
                </a:solidFill>
                <a:latin typeface="Futura PT Bold" panose="020B0902020204020203" pitchFamily="34" charset="-52"/>
              </a:rPr>
              <a:t>КОЛИЧЕСТВО ИЗБИРАТЕЛЕЙ в НОВОКУЗНЕЦКЕ</a:t>
            </a:r>
          </a:p>
        </p:txBody>
      </p:sp>
      <p:pic>
        <p:nvPicPr>
          <p:cNvPr id="3" name="Рисунок 2">
            <a:extLst>
              <a:ext uri="{FF2B5EF4-FFF2-40B4-BE49-F238E27FC236}">
                <a16:creationId xmlns:a16="http://schemas.microsoft.com/office/drawing/2014/main" id="{D77CCF30-1B8F-4616-BC96-2BDBF9C0944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7989" y="4195588"/>
            <a:ext cx="3255539" cy="1652226"/>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4" name="TextBox 3">
            <a:extLst>
              <a:ext uri="{FF2B5EF4-FFF2-40B4-BE49-F238E27FC236}">
                <a16:creationId xmlns:a16="http://schemas.microsoft.com/office/drawing/2014/main" id="{B037C2A9-364D-4195-97E3-95A0148F0C78}"/>
              </a:ext>
            </a:extLst>
          </p:cNvPr>
          <p:cNvSpPr txBox="1"/>
          <p:nvPr/>
        </p:nvSpPr>
        <p:spPr>
          <a:xfrm>
            <a:off x="924083" y="2223582"/>
            <a:ext cx="2121026" cy="1508105"/>
          </a:xfrm>
          <a:prstGeom prst="rect">
            <a:avLst/>
          </a:prstGeom>
          <a:noFill/>
        </p:spPr>
        <p:txBody>
          <a:bodyPr wrap="square" rtlCol="0">
            <a:spAutoFit/>
          </a:bodyPr>
          <a:lstStyle/>
          <a:p>
            <a:r>
              <a:rPr lang="ru-RU" sz="2400" dirty="0"/>
              <a:t>по состоянию </a:t>
            </a:r>
          </a:p>
          <a:p>
            <a:r>
              <a:rPr lang="ru-RU" sz="2400" b="1" dirty="0"/>
              <a:t>на 01.07.2026</a:t>
            </a:r>
          </a:p>
          <a:p>
            <a:r>
              <a:rPr lang="ru-RU" sz="4400" b="1" dirty="0">
                <a:solidFill>
                  <a:srgbClr val="002060"/>
                </a:solidFill>
              </a:rPr>
              <a:t>368782</a:t>
            </a:r>
            <a:r>
              <a:rPr lang="ru-RU" sz="2400" dirty="0"/>
              <a:t> </a:t>
            </a:r>
          </a:p>
        </p:txBody>
      </p:sp>
      <p:graphicFrame>
        <p:nvGraphicFramePr>
          <p:cNvPr id="7" name="Диаграмма 6">
            <a:extLst>
              <a:ext uri="{FF2B5EF4-FFF2-40B4-BE49-F238E27FC236}">
                <a16:creationId xmlns:a16="http://schemas.microsoft.com/office/drawing/2014/main" id="{954B03E4-12A4-48DE-B70B-19793D12F5EF}"/>
              </a:ext>
            </a:extLst>
          </p:cNvPr>
          <p:cNvGraphicFramePr/>
          <p:nvPr>
            <p:extLst>
              <p:ext uri="{D42A27DB-BD31-4B8C-83A1-F6EECF244321}">
                <p14:modId xmlns:p14="http://schemas.microsoft.com/office/powerpoint/2010/main" val="3163743513"/>
              </p:ext>
            </p:extLst>
          </p:nvPr>
        </p:nvGraphicFramePr>
        <p:xfrm>
          <a:off x="3961948" y="1160273"/>
          <a:ext cx="7083042" cy="533135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0672563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a:extLst>
              <a:ext uri="{FF2B5EF4-FFF2-40B4-BE49-F238E27FC236}">
                <a16:creationId xmlns:a16="http://schemas.microsoft.com/office/drawing/2014/main" id="{AEAEE78D-527B-4E08-94A4-D7F0DDB941CD}"/>
              </a:ext>
            </a:extLst>
          </p:cNvPr>
          <p:cNvSpPr/>
          <p:nvPr/>
        </p:nvSpPr>
        <p:spPr>
          <a:xfrm>
            <a:off x="344448" y="927149"/>
            <a:ext cx="5310394" cy="646331"/>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t="100000"/>
            </a:path>
            <a:tileRect r="-100000" b="-100000"/>
          </a:gradFill>
          <a:ln>
            <a:solidFill>
              <a:srgbClr val="00B050"/>
            </a:solidFill>
          </a:ln>
        </p:spPr>
        <p:txBody>
          <a:bodyPr wrap="square">
            <a:spAutoFit/>
          </a:bodyPr>
          <a:lstStyle/>
          <a:p>
            <a:pPr algn="ctr"/>
            <a:r>
              <a:rPr lang="ru-RU" dirty="0">
                <a:latin typeface="Times New Roman" panose="02020603050405020304" pitchFamily="18" charset="0"/>
                <a:ea typeface="Calibri" panose="020F0502020204030204" pitchFamily="34" charset="0"/>
              </a:rPr>
              <a:t>Кандидат, выдвинутый по избирательному округу, </a:t>
            </a:r>
            <a:r>
              <a:rPr lang="ru-RU" b="1" dirty="0">
                <a:latin typeface="Times New Roman" panose="02020603050405020304" pitchFamily="18" charset="0"/>
                <a:ea typeface="Calibri" panose="020F0502020204030204" pitchFamily="34" charset="0"/>
              </a:rPr>
              <a:t>ВПРАВЕ</a:t>
            </a:r>
            <a:endParaRPr lang="ru-RU" dirty="0"/>
          </a:p>
        </p:txBody>
      </p:sp>
      <p:sp>
        <p:nvSpPr>
          <p:cNvPr id="4" name="TextBox 3">
            <a:extLst>
              <a:ext uri="{FF2B5EF4-FFF2-40B4-BE49-F238E27FC236}">
                <a16:creationId xmlns:a16="http://schemas.microsoft.com/office/drawing/2014/main" id="{1B37DC04-C0C9-44D8-81A5-D3BD6FC96D45}"/>
              </a:ext>
            </a:extLst>
          </p:cNvPr>
          <p:cNvSpPr txBox="1"/>
          <p:nvPr/>
        </p:nvSpPr>
        <p:spPr>
          <a:xfrm>
            <a:off x="344449" y="56514"/>
            <a:ext cx="10483971" cy="523220"/>
          </a:xfrm>
          <a:prstGeom prst="rect">
            <a:avLst/>
          </a:prstGeom>
          <a:noFill/>
        </p:spPr>
        <p:txBody>
          <a:bodyPr wrap="square" rtlCol="0">
            <a:spAutoFit/>
          </a:bodyPr>
          <a:lstStyle/>
          <a:p>
            <a:r>
              <a:rPr lang="ru-RU" sz="2800" b="1" dirty="0">
                <a:solidFill>
                  <a:schemeClr val="bg1"/>
                </a:solidFill>
              </a:rPr>
              <a:t>Уполномоченный представитель по финансовым вопросам</a:t>
            </a:r>
          </a:p>
        </p:txBody>
      </p:sp>
      <p:sp>
        <p:nvSpPr>
          <p:cNvPr id="5" name="Прямоугольник 4">
            <a:extLst>
              <a:ext uri="{FF2B5EF4-FFF2-40B4-BE49-F238E27FC236}">
                <a16:creationId xmlns:a16="http://schemas.microsoft.com/office/drawing/2014/main" id="{A15EF87C-2E07-42E0-931E-83ABF1F6E68B}"/>
              </a:ext>
            </a:extLst>
          </p:cNvPr>
          <p:cNvSpPr/>
          <p:nvPr/>
        </p:nvSpPr>
        <p:spPr>
          <a:xfrm>
            <a:off x="6328611" y="927149"/>
            <a:ext cx="5129462" cy="646331"/>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t="100000"/>
            </a:path>
            <a:tileRect r="-100000" b="-100000"/>
          </a:gradFill>
          <a:ln>
            <a:solidFill>
              <a:srgbClr val="00B050"/>
            </a:solidFill>
          </a:ln>
        </p:spPr>
        <p:txBody>
          <a:bodyPr wrap="square">
            <a:spAutoFit/>
          </a:bodyPr>
          <a:lstStyle/>
          <a:p>
            <a:pPr algn="ctr"/>
            <a:r>
              <a:rPr lang="ru-RU" dirty="0">
                <a:latin typeface="Times New Roman" panose="02020603050405020304" pitchFamily="18" charset="0"/>
                <a:ea typeface="Calibri" panose="020F0502020204030204" pitchFamily="34" charset="0"/>
              </a:rPr>
              <a:t>избирательные объединения, выдвинувшие списки кандидатов, </a:t>
            </a:r>
            <a:r>
              <a:rPr lang="ru-RU" b="1" dirty="0">
                <a:latin typeface="Times New Roman" panose="02020603050405020304" pitchFamily="18" charset="0"/>
                <a:ea typeface="Calibri" panose="020F0502020204030204" pitchFamily="34" charset="0"/>
              </a:rPr>
              <a:t>ОБЯЗАНЫ </a:t>
            </a:r>
            <a:endParaRPr lang="ru-RU" b="1" dirty="0"/>
          </a:p>
        </p:txBody>
      </p:sp>
      <p:sp>
        <p:nvSpPr>
          <p:cNvPr id="6" name="Прямоугольник 5">
            <a:extLst>
              <a:ext uri="{FF2B5EF4-FFF2-40B4-BE49-F238E27FC236}">
                <a16:creationId xmlns:a16="http://schemas.microsoft.com/office/drawing/2014/main" id="{98DEF9D6-06D5-440F-9DF0-427EE60D53F2}"/>
              </a:ext>
            </a:extLst>
          </p:cNvPr>
          <p:cNvSpPr/>
          <p:nvPr/>
        </p:nvSpPr>
        <p:spPr>
          <a:xfrm>
            <a:off x="1716004" y="1736229"/>
            <a:ext cx="8527381" cy="40011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t="100000"/>
            </a:path>
            <a:tileRect r="-100000" b="-100000"/>
          </a:gradFill>
          <a:ln>
            <a:solidFill>
              <a:srgbClr val="00B050"/>
            </a:solidFill>
          </a:ln>
        </p:spPr>
        <p:txBody>
          <a:bodyPr wrap="square">
            <a:spAutoFit/>
          </a:bodyPr>
          <a:lstStyle/>
          <a:p>
            <a:pPr algn="ctr"/>
            <a:r>
              <a:rPr lang="ru-RU" sz="2000" b="1" dirty="0">
                <a:latin typeface="Times New Roman" panose="02020603050405020304" pitchFamily="18" charset="0"/>
                <a:ea typeface="Calibri" panose="020F0502020204030204" pitchFamily="34" charset="0"/>
              </a:rPr>
              <a:t>назначить уполномоченного представителя по финансовым вопросам</a:t>
            </a:r>
            <a:endParaRPr lang="ru-RU" sz="2000" b="1" dirty="0"/>
          </a:p>
        </p:txBody>
      </p:sp>
      <p:sp>
        <p:nvSpPr>
          <p:cNvPr id="7" name="Прямоугольник 6">
            <a:extLst>
              <a:ext uri="{FF2B5EF4-FFF2-40B4-BE49-F238E27FC236}">
                <a16:creationId xmlns:a16="http://schemas.microsoft.com/office/drawing/2014/main" id="{443EAE13-B240-4776-B968-0219E6DF15D6}"/>
              </a:ext>
            </a:extLst>
          </p:cNvPr>
          <p:cNvSpPr/>
          <p:nvPr/>
        </p:nvSpPr>
        <p:spPr>
          <a:xfrm>
            <a:off x="344448" y="2550469"/>
            <a:ext cx="6621836" cy="1477328"/>
          </a:xfrm>
          <a:prstGeom prst="rect">
            <a:avLst/>
          </a:prstGeom>
          <a:gradFill flip="none" rotWithShape="1">
            <a:gsLst>
              <a:gs pos="0">
                <a:schemeClr val="accent6">
                  <a:lumMod val="40000"/>
                  <a:lumOff val="60000"/>
                </a:schemeClr>
              </a:gs>
              <a:gs pos="64000">
                <a:schemeClr val="bg1">
                  <a:lumMod val="95000"/>
                </a:schemeClr>
              </a:gs>
            </a:gsLst>
            <a:path path="rect">
              <a:fillToRect r="100000" b="100000"/>
            </a:path>
            <a:tileRect l="-100000" t="-100000"/>
          </a:gradFill>
          <a:ln>
            <a:solidFill>
              <a:srgbClr val="00B050"/>
            </a:solidFill>
          </a:ln>
        </p:spPr>
        <p:txBody>
          <a:bodyPr wrap="square">
            <a:spAutoFit/>
          </a:bodyPr>
          <a:lstStyle/>
          <a:p>
            <a:r>
              <a:rPr lang="ru-RU" dirty="0">
                <a:latin typeface="Times New Roman" panose="02020603050405020304" pitchFamily="18" charset="0"/>
                <a:ea typeface="Calibri" panose="020F0502020204030204" pitchFamily="34" charset="0"/>
              </a:rPr>
              <a:t>Уполномоченный представитель кандидата, избирательного объединения по финансовым вопросам </a:t>
            </a:r>
            <a:r>
              <a:rPr lang="ru-RU" b="1" dirty="0">
                <a:latin typeface="Times New Roman" panose="02020603050405020304" pitchFamily="18" charset="0"/>
                <a:ea typeface="Calibri" panose="020F0502020204030204" pitchFamily="34" charset="0"/>
              </a:rPr>
              <a:t>осуществляет свои полномочия на основании нотариально удостоверенной </a:t>
            </a:r>
            <a:r>
              <a:rPr lang="ru-RU" dirty="0">
                <a:latin typeface="Times New Roman" panose="02020603050405020304" pitchFamily="18" charset="0"/>
                <a:ea typeface="Calibri" panose="020F0502020204030204" pitchFamily="34" charset="0"/>
              </a:rPr>
              <a:t>и оформленной в установленном законом порядке </a:t>
            </a:r>
            <a:r>
              <a:rPr lang="ru-RU" b="1" dirty="0">
                <a:latin typeface="Times New Roman" panose="02020603050405020304" pitchFamily="18" charset="0"/>
                <a:ea typeface="Calibri" panose="020F0502020204030204" pitchFamily="34" charset="0"/>
              </a:rPr>
              <a:t>доверенности</a:t>
            </a:r>
            <a:r>
              <a:rPr lang="ru-RU" dirty="0">
                <a:latin typeface="Times New Roman" panose="02020603050405020304" pitchFamily="18" charset="0"/>
                <a:ea typeface="Calibri" panose="020F0502020204030204" pitchFamily="34" charset="0"/>
              </a:rPr>
              <a:t>, которая выдается кандидатом, избирательным объединением </a:t>
            </a:r>
            <a:endParaRPr lang="ru-RU" dirty="0"/>
          </a:p>
        </p:txBody>
      </p:sp>
      <p:sp>
        <p:nvSpPr>
          <p:cNvPr id="8" name="Прямоугольник 7">
            <a:extLst>
              <a:ext uri="{FF2B5EF4-FFF2-40B4-BE49-F238E27FC236}">
                <a16:creationId xmlns:a16="http://schemas.microsoft.com/office/drawing/2014/main" id="{7E2364A7-DCDB-4FCE-8D6B-FBD7BBEEEF52}"/>
              </a:ext>
            </a:extLst>
          </p:cNvPr>
          <p:cNvSpPr/>
          <p:nvPr/>
        </p:nvSpPr>
        <p:spPr>
          <a:xfrm>
            <a:off x="344449" y="4287434"/>
            <a:ext cx="6621836" cy="2125390"/>
          </a:xfrm>
          <a:prstGeom prst="rect">
            <a:avLst/>
          </a:prstGeom>
          <a:gradFill flip="none" rotWithShape="1">
            <a:gsLst>
              <a:gs pos="0">
                <a:schemeClr val="accent6">
                  <a:lumMod val="40000"/>
                  <a:lumOff val="60000"/>
                </a:schemeClr>
              </a:gs>
              <a:gs pos="64000">
                <a:schemeClr val="bg1">
                  <a:lumMod val="95000"/>
                </a:schemeClr>
              </a:gs>
            </a:gsLst>
            <a:path path="rect">
              <a:fillToRect r="100000" b="100000"/>
            </a:path>
            <a:tileRect l="-100000" t="-100000"/>
          </a:gradFill>
          <a:ln>
            <a:solidFill>
              <a:srgbClr val="00B050"/>
            </a:solidFill>
          </a:ln>
        </p:spPr>
        <p:txBody>
          <a:bodyPr wrap="square">
            <a:spAutoFit/>
          </a:bodyPr>
          <a:lstStyle/>
          <a:p>
            <a:r>
              <a:rPr lang="ru-RU" dirty="0">
                <a:latin typeface="Times New Roman" panose="02020603050405020304" pitchFamily="18" charset="0"/>
              </a:rPr>
              <a:t>Срок действия доверенности не должен превышать срока полномочий уполномоченных представителей по финансовым вопросам. </a:t>
            </a:r>
          </a:p>
          <a:p>
            <a:r>
              <a:rPr lang="ru-RU" b="1" dirty="0">
                <a:latin typeface="Times New Roman" panose="02020603050405020304" pitchFamily="18" charset="0"/>
              </a:rPr>
              <a:t>Срок полномочий УПФ начинается со дня его регистрации и истекает через 60 дней со дня голосования.</a:t>
            </a:r>
          </a:p>
        </p:txBody>
      </p:sp>
      <p:sp>
        <p:nvSpPr>
          <p:cNvPr id="9" name="TextBox 8">
            <a:extLst>
              <a:ext uri="{FF2B5EF4-FFF2-40B4-BE49-F238E27FC236}">
                <a16:creationId xmlns:a16="http://schemas.microsoft.com/office/drawing/2014/main" id="{A7D7C02A-32FA-4796-BAF5-F831F21B936C}"/>
              </a:ext>
            </a:extLst>
          </p:cNvPr>
          <p:cNvSpPr txBox="1"/>
          <p:nvPr/>
        </p:nvSpPr>
        <p:spPr>
          <a:xfrm>
            <a:off x="8013031" y="2935794"/>
            <a:ext cx="3637547" cy="1908215"/>
          </a:xfrm>
          <a:prstGeom prst="rect">
            <a:avLst/>
          </a:prstGeom>
          <a:gradFill flip="none" rotWithShape="1">
            <a:gsLst>
              <a:gs pos="0">
                <a:schemeClr val="accent6">
                  <a:lumMod val="40000"/>
                  <a:lumOff val="60000"/>
                </a:schemeClr>
              </a:gs>
              <a:gs pos="64000">
                <a:schemeClr val="bg1">
                  <a:lumMod val="95000"/>
                </a:schemeClr>
              </a:gs>
            </a:gsLst>
            <a:path path="rect">
              <a:fillToRect r="100000" b="100000"/>
            </a:path>
            <a:tileRect l="-100000" t="-100000"/>
          </a:gradFill>
          <a:ln>
            <a:solidFill>
              <a:srgbClr val="00B050"/>
            </a:solidFill>
          </a:ln>
        </p:spPr>
        <p:txBody>
          <a:bodyPr wrap="square">
            <a:spAutoFit/>
          </a:bodyPr>
          <a:lstStyle>
            <a:defPPr>
              <a:defRPr lang="en-US"/>
            </a:defPPr>
            <a:lvl1pPr>
              <a:defRPr>
                <a:latin typeface="Times New Roman" panose="02020603050405020304" pitchFamily="18" charset="0"/>
                <a:ea typeface="Calibri" panose="020F0502020204030204" pitchFamily="34" charset="0"/>
              </a:defRPr>
            </a:lvl1pPr>
          </a:lstStyle>
          <a:p>
            <a:r>
              <a:rPr lang="ru-RU" b="1" dirty="0"/>
              <a:t>Регистрация УПФ </a:t>
            </a:r>
          </a:p>
          <a:p>
            <a:r>
              <a:rPr lang="ru-RU" dirty="0"/>
              <a:t>осуществляется в течение трёх дней со дня обращения </a:t>
            </a:r>
          </a:p>
          <a:p>
            <a:pPr marL="285750" indent="-285750">
              <a:spcBef>
                <a:spcPts val="600"/>
              </a:spcBef>
              <a:buFont typeface="Arial" panose="020B0604020202020204" pitchFamily="34" charset="0"/>
              <a:buChar char="•"/>
            </a:pPr>
            <a:r>
              <a:rPr lang="ru-RU" dirty="0"/>
              <a:t>кандидата в ОИК</a:t>
            </a:r>
          </a:p>
          <a:p>
            <a:pPr marL="285750" indent="-285750">
              <a:spcBef>
                <a:spcPts val="600"/>
              </a:spcBef>
              <a:buFont typeface="Arial" panose="020B0604020202020204" pitchFamily="34" charset="0"/>
              <a:buChar char="•"/>
            </a:pPr>
            <a:r>
              <a:rPr lang="ru-RU" dirty="0"/>
              <a:t>Избирательного объединения в организующую ТИК</a:t>
            </a:r>
          </a:p>
        </p:txBody>
      </p:sp>
    </p:spTree>
    <p:extLst>
      <p:ext uri="{BB962C8B-B14F-4D97-AF65-F5344CB8AC3E}">
        <p14:creationId xmlns:p14="http://schemas.microsoft.com/office/powerpoint/2010/main" val="14178425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DEBD6A9-2757-4E44-8DB2-398184A5AC83}"/>
              </a:ext>
            </a:extLst>
          </p:cNvPr>
          <p:cNvSpPr txBox="1"/>
          <p:nvPr/>
        </p:nvSpPr>
        <p:spPr>
          <a:xfrm>
            <a:off x="344450" y="56514"/>
            <a:ext cx="10110992" cy="523220"/>
          </a:xfrm>
          <a:prstGeom prst="rect">
            <a:avLst/>
          </a:prstGeom>
          <a:noFill/>
        </p:spPr>
        <p:txBody>
          <a:bodyPr wrap="square" rtlCol="0">
            <a:spAutoFit/>
          </a:bodyPr>
          <a:lstStyle/>
          <a:p>
            <a:r>
              <a:rPr lang="ru-RU" sz="2800" b="1" dirty="0">
                <a:solidFill>
                  <a:schemeClr val="bg1"/>
                </a:solidFill>
              </a:rPr>
              <a:t>ИЗБИРАТЕЛЬНЫЙ ФОНД ИЗБИРАТЕЛЬНОГО ОБЪЕДИНЕНИЯ</a:t>
            </a:r>
          </a:p>
        </p:txBody>
      </p:sp>
      <p:sp>
        <p:nvSpPr>
          <p:cNvPr id="3" name="Прямоугольник 2">
            <a:extLst>
              <a:ext uri="{FF2B5EF4-FFF2-40B4-BE49-F238E27FC236}">
                <a16:creationId xmlns:a16="http://schemas.microsoft.com/office/drawing/2014/main" id="{6A6123A2-74C3-4703-97E2-E8CB322D07E8}"/>
              </a:ext>
            </a:extLst>
          </p:cNvPr>
          <p:cNvSpPr/>
          <p:nvPr/>
        </p:nvSpPr>
        <p:spPr>
          <a:xfrm>
            <a:off x="344449" y="674911"/>
            <a:ext cx="10724603" cy="1200329"/>
          </a:xfrm>
          <a:prstGeom prst="rect">
            <a:avLst/>
          </a:prstGeom>
        </p:spPr>
        <p:txBody>
          <a:bodyPr wrap="square">
            <a:spAutoFit/>
          </a:bodyPr>
          <a:lstStyle/>
          <a:p>
            <a:pPr algn="just"/>
            <a:r>
              <a:rPr lang="ru-RU" b="1" dirty="0">
                <a:latin typeface="Calibri" panose="020F0502020204030204" pitchFamily="34" charset="0"/>
                <a:ea typeface="Calibri" panose="020F0502020204030204" pitchFamily="34" charset="0"/>
                <a:cs typeface="Times New Roman" panose="02020603050405020304" pitchFamily="18" charset="0"/>
              </a:rPr>
              <a:t>Избирательные объединения, выдвинувшие списки кандидатов, для финансирования своей избирательной кампании обязаны создать </a:t>
            </a:r>
            <a:r>
              <a:rPr lang="ru-RU" b="1" dirty="0">
                <a:solidFill>
                  <a:schemeClr val="accent5">
                    <a:lumMod val="75000"/>
                  </a:schemeClr>
                </a:solidFill>
                <a:latin typeface="Calibri" panose="020F0502020204030204" pitchFamily="34" charset="0"/>
                <a:ea typeface="Calibri" panose="020F0502020204030204" pitchFamily="34" charset="0"/>
                <a:cs typeface="Times New Roman" panose="02020603050405020304" pitchFamily="18" charset="0"/>
              </a:rPr>
              <a:t>ИЗБИРАТЕЛЬНЫЕ ФОНДЫ </a:t>
            </a:r>
            <a:r>
              <a:rPr lang="ru-RU" b="1" dirty="0">
                <a:latin typeface="Calibri" panose="020F0502020204030204" pitchFamily="34" charset="0"/>
                <a:ea typeface="Calibri" panose="020F0502020204030204" pitchFamily="34" charset="0"/>
                <a:cs typeface="Times New Roman" panose="02020603050405020304" pitchFamily="18" charset="0"/>
              </a:rPr>
              <a:t>после регистрации их уполномоченных представителей по финансовым вопросам до представления на регистрацию списков кандидатов</a:t>
            </a:r>
            <a:endParaRPr lang="ru-RU" b="1" dirty="0"/>
          </a:p>
        </p:txBody>
      </p:sp>
      <p:sp>
        <p:nvSpPr>
          <p:cNvPr id="5" name="Блок-схема: альтернативный процесс 4">
            <a:extLst>
              <a:ext uri="{FF2B5EF4-FFF2-40B4-BE49-F238E27FC236}">
                <a16:creationId xmlns:a16="http://schemas.microsoft.com/office/drawing/2014/main" id="{3768BD2C-4A63-4D89-8D1E-0F7ACB320EE9}"/>
              </a:ext>
            </a:extLst>
          </p:cNvPr>
          <p:cNvSpPr/>
          <p:nvPr/>
        </p:nvSpPr>
        <p:spPr>
          <a:xfrm>
            <a:off x="464765" y="2364808"/>
            <a:ext cx="3397372" cy="2553891"/>
          </a:xfrm>
          <a:prstGeom prst="flowChartAlternateProcess">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ctr"/>
            <a:r>
              <a:rPr lang="ru-RU" sz="2000" dirty="0">
                <a:latin typeface="Arial" panose="020B0604020202020204" pitchFamily="34" charset="0"/>
                <a:ea typeface="Times New Roman" panose="02020603050405020304" pitchFamily="18" charset="0"/>
              </a:rPr>
              <a:t>Предельный размер </a:t>
            </a:r>
          </a:p>
          <a:p>
            <a:pPr algn="ctr"/>
            <a:r>
              <a:rPr lang="ru-RU" sz="2000" dirty="0">
                <a:latin typeface="Arial" panose="020B0604020202020204" pitchFamily="34" charset="0"/>
                <a:ea typeface="Times New Roman" panose="02020603050405020304" pitchFamily="18" charset="0"/>
              </a:rPr>
              <a:t>избирательного фонда избирательного объединения</a:t>
            </a:r>
          </a:p>
          <a:p>
            <a:pPr algn="ctr"/>
            <a:r>
              <a:rPr lang="ru-RU" sz="2800" b="1" dirty="0">
                <a:solidFill>
                  <a:srgbClr val="C00000"/>
                </a:solidFill>
                <a:latin typeface="Arial" panose="020B0604020202020204" pitchFamily="34" charset="0"/>
                <a:ea typeface="Times New Roman" panose="02020603050405020304" pitchFamily="18" charset="0"/>
              </a:rPr>
              <a:t>30 000 000 руб.</a:t>
            </a:r>
          </a:p>
          <a:p>
            <a:pPr algn="ctr"/>
            <a:r>
              <a:rPr lang="ru-RU" dirty="0">
                <a:latin typeface="Arial" panose="020B0604020202020204" pitchFamily="34" charset="0"/>
                <a:ea typeface="Times New Roman" panose="02020603050405020304" pitchFamily="18" charset="0"/>
              </a:rPr>
              <a:t> </a:t>
            </a:r>
          </a:p>
          <a:p>
            <a:pPr algn="ctr"/>
            <a:r>
              <a:rPr lang="ru-RU" dirty="0">
                <a:latin typeface="Arial" panose="020B0604020202020204" pitchFamily="34" charset="0"/>
                <a:ea typeface="Times New Roman" panose="02020603050405020304" pitchFamily="18" charset="0"/>
              </a:rPr>
              <a:t>формируются за счет:</a:t>
            </a:r>
            <a:endParaRPr lang="ru-RU" dirty="0"/>
          </a:p>
        </p:txBody>
      </p:sp>
      <p:sp>
        <p:nvSpPr>
          <p:cNvPr id="4" name="Прямоугольник: скругленные противолежащие углы 3">
            <a:extLst>
              <a:ext uri="{FF2B5EF4-FFF2-40B4-BE49-F238E27FC236}">
                <a16:creationId xmlns:a16="http://schemas.microsoft.com/office/drawing/2014/main" id="{C41AC178-6353-4388-B009-5D0DC1FEF3AE}"/>
              </a:ext>
            </a:extLst>
          </p:cNvPr>
          <p:cNvSpPr/>
          <p:nvPr/>
        </p:nvSpPr>
        <p:spPr>
          <a:xfrm>
            <a:off x="4475747" y="1837004"/>
            <a:ext cx="7327986" cy="1055608"/>
          </a:xfrm>
          <a:prstGeom prst="round2Diag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ru-RU" dirty="0">
                <a:latin typeface="Arial" panose="020B0604020202020204" pitchFamily="34" charset="0"/>
                <a:ea typeface="Times New Roman" panose="02020603050405020304" pitchFamily="18" charset="0"/>
              </a:rPr>
              <a:t>собственных средств избирательного объединения, которые в совокупности не могут превышать 50% от предельной суммы</a:t>
            </a:r>
          </a:p>
          <a:p>
            <a:r>
              <a:rPr lang="ru-RU" sz="2000" b="1" dirty="0">
                <a:solidFill>
                  <a:srgbClr val="C00000"/>
                </a:solidFill>
                <a:latin typeface="Arial" panose="020B0604020202020204" pitchFamily="34" charset="0"/>
                <a:ea typeface="Times New Roman" panose="02020603050405020304" pitchFamily="18" charset="0"/>
              </a:rPr>
              <a:t>15 000 000 руб.</a:t>
            </a:r>
            <a:r>
              <a:rPr lang="ru-RU" sz="2000" dirty="0">
                <a:solidFill>
                  <a:srgbClr val="C00000"/>
                </a:solidFill>
                <a:latin typeface="Arial" panose="020B0604020202020204" pitchFamily="34" charset="0"/>
                <a:ea typeface="Times New Roman" panose="02020603050405020304" pitchFamily="18" charset="0"/>
              </a:rPr>
              <a:t> </a:t>
            </a:r>
            <a:endParaRPr lang="ru-RU" sz="2000" dirty="0">
              <a:solidFill>
                <a:srgbClr val="C00000"/>
              </a:solidFill>
            </a:endParaRPr>
          </a:p>
        </p:txBody>
      </p:sp>
      <p:sp>
        <p:nvSpPr>
          <p:cNvPr id="6" name="Прямоугольник: скругленные противолежащие углы 5">
            <a:extLst>
              <a:ext uri="{FF2B5EF4-FFF2-40B4-BE49-F238E27FC236}">
                <a16:creationId xmlns:a16="http://schemas.microsoft.com/office/drawing/2014/main" id="{D8229E9A-3257-49E6-9406-79520C47081A}"/>
              </a:ext>
            </a:extLst>
          </p:cNvPr>
          <p:cNvSpPr/>
          <p:nvPr/>
        </p:nvSpPr>
        <p:spPr>
          <a:xfrm>
            <a:off x="4475747" y="3087130"/>
            <a:ext cx="7327986" cy="1055608"/>
          </a:xfrm>
          <a:prstGeom prst="round2Diag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ru-RU" dirty="0">
                <a:latin typeface="Arial" panose="020B0604020202020204" pitchFamily="34" charset="0"/>
                <a:ea typeface="Times New Roman" panose="02020603050405020304" pitchFamily="18" charset="0"/>
              </a:rPr>
              <a:t>добровольных пожертвований граждан*, каждое из которых не может превышать 0,1% от предельной суммы всех расходов</a:t>
            </a:r>
          </a:p>
          <a:p>
            <a:r>
              <a:rPr lang="ru-RU" sz="2000" b="1" dirty="0">
                <a:solidFill>
                  <a:srgbClr val="C00000"/>
                </a:solidFill>
                <a:latin typeface="Arial" panose="020B0604020202020204" pitchFamily="34" charset="0"/>
                <a:ea typeface="Times New Roman" panose="02020603050405020304" pitchFamily="18" charset="0"/>
              </a:rPr>
              <a:t>30 000 руб. </a:t>
            </a:r>
            <a:endParaRPr lang="ru-RU" sz="2000" b="1" dirty="0">
              <a:solidFill>
                <a:srgbClr val="C00000"/>
              </a:solidFill>
            </a:endParaRPr>
          </a:p>
        </p:txBody>
      </p:sp>
      <p:sp>
        <p:nvSpPr>
          <p:cNvPr id="8" name="Прямоугольник: скругленные противолежащие углы 7">
            <a:extLst>
              <a:ext uri="{FF2B5EF4-FFF2-40B4-BE49-F238E27FC236}">
                <a16:creationId xmlns:a16="http://schemas.microsoft.com/office/drawing/2014/main" id="{E9BBB77A-233E-443A-8EF1-69E2DF3A2F4F}"/>
              </a:ext>
            </a:extLst>
          </p:cNvPr>
          <p:cNvSpPr/>
          <p:nvPr/>
        </p:nvSpPr>
        <p:spPr>
          <a:xfrm>
            <a:off x="4475747" y="4307674"/>
            <a:ext cx="7327986" cy="1055608"/>
          </a:xfrm>
          <a:prstGeom prst="round2Diag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ru-RU" dirty="0">
                <a:latin typeface="Arial" panose="020B0604020202020204" pitchFamily="34" charset="0"/>
                <a:ea typeface="Times New Roman" panose="02020603050405020304" pitchFamily="18" charset="0"/>
              </a:rPr>
              <a:t>добровольных пожертвований </a:t>
            </a:r>
            <a:r>
              <a:rPr lang="ru-RU" dirty="0" err="1">
                <a:latin typeface="Arial" panose="020B0604020202020204" pitchFamily="34" charset="0"/>
                <a:ea typeface="Times New Roman" panose="02020603050405020304" pitchFamily="18" charset="0"/>
              </a:rPr>
              <a:t>юр.лиц</a:t>
            </a:r>
            <a:r>
              <a:rPr lang="ru-RU" dirty="0">
                <a:latin typeface="Arial" panose="020B0604020202020204" pitchFamily="34" charset="0"/>
                <a:ea typeface="Times New Roman" panose="02020603050405020304" pitchFamily="18" charset="0"/>
              </a:rPr>
              <a:t>*, каждое из которых не может превышать 1% от предельной суммы всех расходов</a:t>
            </a:r>
          </a:p>
          <a:p>
            <a:r>
              <a:rPr lang="ru-RU" sz="2000" b="1" dirty="0">
                <a:solidFill>
                  <a:srgbClr val="C00000"/>
                </a:solidFill>
                <a:latin typeface="Arial" panose="020B0604020202020204" pitchFamily="34" charset="0"/>
              </a:rPr>
              <a:t>300 000 руб.</a:t>
            </a:r>
            <a:endParaRPr lang="ru-RU" sz="2000" b="1" dirty="0">
              <a:solidFill>
                <a:srgbClr val="C00000"/>
              </a:solidFill>
            </a:endParaRPr>
          </a:p>
        </p:txBody>
      </p:sp>
      <p:sp>
        <p:nvSpPr>
          <p:cNvPr id="9" name="TextBox 8">
            <a:extLst>
              <a:ext uri="{FF2B5EF4-FFF2-40B4-BE49-F238E27FC236}">
                <a16:creationId xmlns:a16="http://schemas.microsoft.com/office/drawing/2014/main" id="{2BD6553B-1792-4F50-BD25-0661AB1EFCC5}"/>
              </a:ext>
            </a:extLst>
          </p:cNvPr>
          <p:cNvSpPr txBox="1"/>
          <p:nvPr/>
        </p:nvSpPr>
        <p:spPr>
          <a:xfrm>
            <a:off x="464765" y="5721424"/>
            <a:ext cx="11350246" cy="923330"/>
          </a:xfrm>
          <a:prstGeom prst="rect">
            <a:avLst/>
          </a:prstGeom>
          <a:noFill/>
        </p:spPr>
        <p:txBody>
          <a:bodyPr wrap="square" rtlCol="0">
            <a:spAutoFit/>
          </a:bodyPr>
          <a:lstStyle/>
          <a:p>
            <a:r>
              <a:rPr lang="ru-RU" dirty="0"/>
              <a:t>* Минимальный размер добровольных пожертвований граждан и юридических лиц в избирательные фонды избирательных объединений составляет 3 % от величины прожиточного минимума на душу населения в целом по Российской Федерации (18939 руб.)  = 568,17 руб. </a:t>
            </a:r>
          </a:p>
        </p:txBody>
      </p:sp>
      <p:cxnSp>
        <p:nvCxnSpPr>
          <p:cNvPr id="11" name="Прямая со стрелкой 10">
            <a:extLst>
              <a:ext uri="{FF2B5EF4-FFF2-40B4-BE49-F238E27FC236}">
                <a16:creationId xmlns:a16="http://schemas.microsoft.com/office/drawing/2014/main" id="{0E4E0F21-56F5-4048-9C57-C51C36C43B99}"/>
              </a:ext>
            </a:extLst>
          </p:cNvPr>
          <p:cNvCxnSpPr>
            <a:stCxn id="5" idx="3"/>
          </p:cNvCxnSpPr>
          <p:nvPr/>
        </p:nvCxnSpPr>
        <p:spPr>
          <a:xfrm flipV="1">
            <a:off x="3862137" y="2922194"/>
            <a:ext cx="529389" cy="71956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Прямая со стрелкой 11">
            <a:extLst>
              <a:ext uri="{FF2B5EF4-FFF2-40B4-BE49-F238E27FC236}">
                <a16:creationId xmlns:a16="http://schemas.microsoft.com/office/drawing/2014/main" id="{08416A09-B0E5-4459-954C-692A458F001A}"/>
              </a:ext>
            </a:extLst>
          </p:cNvPr>
          <p:cNvCxnSpPr>
            <a:cxnSpLocks/>
            <a:endCxn id="6" idx="2"/>
          </p:cNvCxnSpPr>
          <p:nvPr/>
        </p:nvCxnSpPr>
        <p:spPr>
          <a:xfrm flipV="1">
            <a:off x="3862136" y="3614934"/>
            <a:ext cx="613611" cy="5151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Прямая со стрелкой 12">
            <a:extLst>
              <a:ext uri="{FF2B5EF4-FFF2-40B4-BE49-F238E27FC236}">
                <a16:creationId xmlns:a16="http://schemas.microsoft.com/office/drawing/2014/main" id="{1061B8DC-2E39-4F05-B7A7-B6180E5350F0}"/>
              </a:ext>
            </a:extLst>
          </p:cNvPr>
          <p:cNvCxnSpPr>
            <a:cxnSpLocks/>
          </p:cNvCxnSpPr>
          <p:nvPr/>
        </p:nvCxnSpPr>
        <p:spPr>
          <a:xfrm>
            <a:off x="3850105" y="3653786"/>
            <a:ext cx="613610" cy="68264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376308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DEBD6A9-2757-4E44-8DB2-398184A5AC83}"/>
              </a:ext>
            </a:extLst>
          </p:cNvPr>
          <p:cNvSpPr txBox="1"/>
          <p:nvPr/>
        </p:nvSpPr>
        <p:spPr>
          <a:xfrm>
            <a:off x="344450" y="56514"/>
            <a:ext cx="6862466" cy="523220"/>
          </a:xfrm>
          <a:prstGeom prst="rect">
            <a:avLst/>
          </a:prstGeom>
          <a:noFill/>
        </p:spPr>
        <p:txBody>
          <a:bodyPr wrap="square" rtlCol="0">
            <a:spAutoFit/>
          </a:bodyPr>
          <a:lstStyle/>
          <a:p>
            <a:r>
              <a:rPr lang="ru-RU" sz="2800" b="1" dirty="0">
                <a:solidFill>
                  <a:schemeClr val="bg1"/>
                </a:solidFill>
              </a:rPr>
              <a:t>ИЗБИРАТЕЛЬНЫЙ ФОНД КАНДИДАТА</a:t>
            </a:r>
          </a:p>
        </p:txBody>
      </p:sp>
      <p:sp>
        <p:nvSpPr>
          <p:cNvPr id="3" name="Прямоугольник 2">
            <a:extLst>
              <a:ext uri="{FF2B5EF4-FFF2-40B4-BE49-F238E27FC236}">
                <a16:creationId xmlns:a16="http://schemas.microsoft.com/office/drawing/2014/main" id="{6A6123A2-74C3-4703-97E2-E8CB322D07E8}"/>
              </a:ext>
            </a:extLst>
          </p:cNvPr>
          <p:cNvSpPr/>
          <p:nvPr/>
        </p:nvSpPr>
        <p:spPr>
          <a:xfrm>
            <a:off x="236164" y="756056"/>
            <a:ext cx="11241962" cy="923330"/>
          </a:xfrm>
          <a:prstGeom prst="rect">
            <a:avLst/>
          </a:prstGeom>
        </p:spPr>
        <p:txBody>
          <a:bodyPr wrap="square">
            <a:spAutoFit/>
          </a:bodyPr>
          <a:lstStyle/>
          <a:p>
            <a:pPr algn="just"/>
            <a:r>
              <a:rPr lang="ru-RU" dirty="0"/>
              <a:t>Кандидаты обязаны создать собственные избирательные фонды для финансирования своей избирательной кампании в период после письменного уведомления окружной избирательной комиссии о своем выдвижении (самовыдвижении) до представления документов для их регистрации этой избирательной комиссией</a:t>
            </a:r>
            <a:endParaRPr lang="ru-RU" b="1" dirty="0"/>
          </a:p>
        </p:txBody>
      </p:sp>
      <p:sp>
        <p:nvSpPr>
          <p:cNvPr id="5" name="Блок-схема: альтернативный процесс 4">
            <a:extLst>
              <a:ext uri="{FF2B5EF4-FFF2-40B4-BE49-F238E27FC236}">
                <a16:creationId xmlns:a16="http://schemas.microsoft.com/office/drawing/2014/main" id="{3768BD2C-4A63-4D89-8D1E-0F7ACB320EE9}"/>
              </a:ext>
            </a:extLst>
          </p:cNvPr>
          <p:cNvSpPr/>
          <p:nvPr/>
        </p:nvSpPr>
        <p:spPr>
          <a:xfrm>
            <a:off x="464765" y="2364808"/>
            <a:ext cx="3397372" cy="2553891"/>
          </a:xfrm>
          <a:prstGeom prst="flowChartAlternateProcess">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ctr"/>
            <a:r>
              <a:rPr lang="ru-RU" sz="2000" dirty="0">
                <a:latin typeface="Arial" panose="020B0604020202020204" pitchFamily="34" charset="0"/>
                <a:ea typeface="Times New Roman" panose="02020603050405020304" pitchFamily="18" charset="0"/>
              </a:rPr>
              <a:t>Предельный размер </a:t>
            </a:r>
          </a:p>
          <a:p>
            <a:pPr algn="ctr"/>
            <a:r>
              <a:rPr lang="ru-RU" sz="2000" dirty="0">
                <a:latin typeface="Arial" panose="020B0604020202020204" pitchFamily="34" charset="0"/>
                <a:ea typeface="Times New Roman" panose="02020603050405020304" pitchFamily="18" charset="0"/>
              </a:rPr>
              <a:t>избирательного фонда избирательного объединения</a:t>
            </a:r>
          </a:p>
          <a:p>
            <a:pPr algn="ctr"/>
            <a:r>
              <a:rPr lang="ru-RU" sz="2800" b="1" dirty="0">
                <a:solidFill>
                  <a:srgbClr val="C00000"/>
                </a:solidFill>
                <a:latin typeface="Arial" panose="020B0604020202020204" pitchFamily="34" charset="0"/>
                <a:ea typeface="Times New Roman" panose="02020603050405020304" pitchFamily="18" charset="0"/>
              </a:rPr>
              <a:t>3 000 000 руб.</a:t>
            </a:r>
          </a:p>
          <a:p>
            <a:pPr algn="ctr"/>
            <a:r>
              <a:rPr lang="ru-RU" dirty="0">
                <a:latin typeface="Arial" panose="020B0604020202020204" pitchFamily="34" charset="0"/>
                <a:ea typeface="Times New Roman" panose="02020603050405020304" pitchFamily="18" charset="0"/>
              </a:rPr>
              <a:t> </a:t>
            </a:r>
          </a:p>
          <a:p>
            <a:pPr algn="ctr"/>
            <a:r>
              <a:rPr lang="ru-RU" dirty="0">
                <a:latin typeface="Arial" panose="020B0604020202020204" pitchFamily="34" charset="0"/>
                <a:ea typeface="Times New Roman" panose="02020603050405020304" pitchFamily="18" charset="0"/>
              </a:rPr>
              <a:t>формируются за счет:</a:t>
            </a:r>
            <a:endParaRPr lang="ru-RU" dirty="0"/>
          </a:p>
        </p:txBody>
      </p:sp>
      <p:sp>
        <p:nvSpPr>
          <p:cNvPr id="4" name="Прямоугольник: скругленные противолежащие углы 3">
            <a:extLst>
              <a:ext uri="{FF2B5EF4-FFF2-40B4-BE49-F238E27FC236}">
                <a16:creationId xmlns:a16="http://schemas.microsoft.com/office/drawing/2014/main" id="{C41AC178-6353-4388-B009-5D0DC1FEF3AE}"/>
              </a:ext>
            </a:extLst>
          </p:cNvPr>
          <p:cNvSpPr/>
          <p:nvPr/>
        </p:nvSpPr>
        <p:spPr>
          <a:xfrm>
            <a:off x="4475747" y="1740748"/>
            <a:ext cx="7327986" cy="646986"/>
          </a:xfrm>
          <a:prstGeom prst="round2Diag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ru-RU" sz="1600" dirty="0">
                <a:latin typeface="Arial" panose="020B0604020202020204" pitchFamily="34" charset="0"/>
                <a:ea typeface="Times New Roman" panose="02020603050405020304" pitchFamily="18" charset="0"/>
              </a:rPr>
              <a:t>собственных средств кандидата, которые не могут превышать 10% от предельной суммы - </a:t>
            </a:r>
            <a:r>
              <a:rPr lang="ru-RU" sz="1600" b="1" dirty="0">
                <a:solidFill>
                  <a:srgbClr val="C00000"/>
                </a:solidFill>
                <a:latin typeface="Arial" panose="020B0604020202020204" pitchFamily="34" charset="0"/>
                <a:ea typeface="Times New Roman" panose="02020603050405020304" pitchFamily="18" charset="0"/>
              </a:rPr>
              <a:t>300 000 руб.</a:t>
            </a:r>
            <a:r>
              <a:rPr lang="ru-RU" sz="1600" dirty="0">
                <a:solidFill>
                  <a:srgbClr val="C00000"/>
                </a:solidFill>
                <a:latin typeface="Arial" panose="020B0604020202020204" pitchFamily="34" charset="0"/>
                <a:ea typeface="Times New Roman" panose="02020603050405020304" pitchFamily="18" charset="0"/>
              </a:rPr>
              <a:t> </a:t>
            </a:r>
            <a:endParaRPr lang="ru-RU" sz="1600" dirty="0">
              <a:solidFill>
                <a:srgbClr val="C00000"/>
              </a:solidFill>
            </a:endParaRPr>
          </a:p>
        </p:txBody>
      </p:sp>
      <p:sp>
        <p:nvSpPr>
          <p:cNvPr id="6" name="Прямоугольник: скругленные противолежащие углы 5">
            <a:extLst>
              <a:ext uri="{FF2B5EF4-FFF2-40B4-BE49-F238E27FC236}">
                <a16:creationId xmlns:a16="http://schemas.microsoft.com/office/drawing/2014/main" id="{D8229E9A-3257-49E6-9406-79520C47081A}"/>
              </a:ext>
            </a:extLst>
          </p:cNvPr>
          <p:cNvSpPr/>
          <p:nvPr/>
        </p:nvSpPr>
        <p:spPr>
          <a:xfrm>
            <a:off x="4487025" y="3457271"/>
            <a:ext cx="7327986" cy="919401"/>
          </a:xfrm>
          <a:prstGeom prst="round2Diag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ru-RU" sz="1600" dirty="0">
                <a:latin typeface="Arial" panose="020B0604020202020204" pitchFamily="34" charset="0"/>
                <a:ea typeface="Times New Roman" panose="02020603050405020304" pitchFamily="18" charset="0"/>
              </a:rPr>
              <a:t>добровольных пожертвований граждан*, которые не могут превышать 5% от предельной суммы всех расходов</a:t>
            </a:r>
          </a:p>
          <a:p>
            <a:r>
              <a:rPr lang="ru-RU" sz="1600" b="1" dirty="0">
                <a:solidFill>
                  <a:srgbClr val="C00000"/>
                </a:solidFill>
                <a:latin typeface="Arial" panose="020B0604020202020204" pitchFamily="34" charset="0"/>
                <a:ea typeface="Times New Roman" panose="02020603050405020304" pitchFamily="18" charset="0"/>
              </a:rPr>
              <a:t>150 000 руб. </a:t>
            </a:r>
            <a:endParaRPr lang="ru-RU" sz="1600" b="1" dirty="0">
              <a:solidFill>
                <a:srgbClr val="C00000"/>
              </a:solidFill>
            </a:endParaRPr>
          </a:p>
        </p:txBody>
      </p:sp>
      <p:sp>
        <p:nvSpPr>
          <p:cNvPr id="8" name="Прямоугольник: скругленные противолежащие углы 7">
            <a:extLst>
              <a:ext uri="{FF2B5EF4-FFF2-40B4-BE49-F238E27FC236}">
                <a16:creationId xmlns:a16="http://schemas.microsoft.com/office/drawing/2014/main" id="{E9BBB77A-233E-443A-8EF1-69E2DF3A2F4F}"/>
              </a:ext>
            </a:extLst>
          </p:cNvPr>
          <p:cNvSpPr/>
          <p:nvPr/>
        </p:nvSpPr>
        <p:spPr>
          <a:xfrm>
            <a:off x="4487782" y="4572956"/>
            <a:ext cx="7327986" cy="919401"/>
          </a:xfrm>
          <a:prstGeom prst="round2Diag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ru-RU" sz="1600" dirty="0">
                <a:latin typeface="Arial" panose="020B0604020202020204" pitchFamily="34" charset="0"/>
                <a:ea typeface="Times New Roman" panose="02020603050405020304" pitchFamily="18" charset="0"/>
              </a:rPr>
              <a:t>добровольных пожертвований </a:t>
            </a:r>
            <a:r>
              <a:rPr lang="ru-RU" sz="1600" dirty="0" err="1">
                <a:latin typeface="Arial" panose="020B0604020202020204" pitchFamily="34" charset="0"/>
                <a:ea typeface="Times New Roman" panose="02020603050405020304" pitchFamily="18" charset="0"/>
              </a:rPr>
              <a:t>юр.лиц</a:t>
            </a:r>
            <a:r>
              <a:rPr lang="ru-RU" sz="1600" dirty="0">
                <a:latin typeface="Arial" panose="020B0604020202020204" pitchFamily="34" charset="0"/>
                <a:ea typeface="Times New Roman" panose="02020603050405020304" pitchFamily="18" charset="0"/>
              </a:rPr>
              <a:t>*, каждое из которых не может превышать 20% от предельной суммы всех расходов</a:t>
            </a:r>
          </a:p>
          <a:p>
            <a:r>
              <a:rPr lang="ru-RU" sz="1600" b="1" dirty="0">
                <a:solidFill>
                  <a:srgbClr val="C00000"/>
                </a:solidFill>
                <a:latin typeface="Arial" panose="020B0604020202020204" pitchFamily="34" charset="0"/>
              </a:rPr>
              <a:t>600 000 руб.</a:t>
            </a:r>
            <a:endParaRPr lang="ru-RU" sz="1600" b="1" dirty="0">
              <a:solidFill>
                <a:srgbClr val="C00000"/>
              </a:solidFill>
            </a:endParaRPr>
          </a:p>
        </p:txBody>
      </p:sp>
      <p:sp>
        <p:nvSpPr>
          <p:cNvPr id="9" name="TextBox 8">
            <a:extLst>
              <a:ext uri="{FF2B5EF4-FFF2-40B4-BE49-F238E27FC236}">
                <a16:creationId xmlns:a16="http://schemas.microsoft.com/office/drawing/2014/main" id="{2BD6553B-1792-4F50-BD25-0661AB1EFCC5}"/>
              </a:ext>
            </a:extLst>
          </p:cNvPr>
          <p:cNvSpPr txBox="1"/>
          <p:nvPr/>
        </p:nvSpPr>
        <p:spPr>
          <a:xfrm>
            <a:off x="464765" y="5721424"/>
            <a:ext cx="11350246" cy="923330"/>
          </a:xfrm>
          <a:prstGeom prst="rect">
            <a:avLst/>
          </a:prstGeom>
          <a:noFill/>
        </p:spPr>
        <p:txBody>
          <a:bodyPr wrap="square" rtlCol="0">
            <a:spAutoFit/>
          </a:bodyPr>
          <a:lstStyle/>
          <a:p>
            <a:r>
              <a:rPr lang="ru-RU" dirty="0"/>
              <a:t>* Минимальный размер добровольных пожертвований граждан и юридических лиц в избирательные фонды избирательных объединений составляет 3 % от величины прожиточного минимума на душу населения в целом по Российской Федерации (18939 руб.)  = 568,17 руб. </a:t>
            </a:r>
          </a:p>
        </p:txBody>
      </p:sp>
      <p:cxnSp>
        <p:nvCxnSpPr>
          <p:cNvPr id="11" name="Прямая со стрелкой 10">
            <a:extLst>
              <a:ext uri="{FF2B5EF4-FFF2-40B4-BE49-F238E27FC236}">
                <a16:creationId xmlns:a16="http://schemas.microsoft.com/office/drawing/2014/main" id="{0E4E0F21-56F5-4048-9C57-C51C36C43B99}"/>
              </a:ext>
            </a:extLst>
          </p:cNvPr>
          <p:cNvCxnSpPr>
            <a:cxnSpLocks/>
            <a:stCxn id="5" idx="3"/>
            <a:endCxn id="14" idx="2"/>
          </p:cNvCxnSpPr>
          <p:nvPr/>
        </p:nvCxnSpPr>
        <p:spPr>
          <a:xfrm flipV="1">
            <a:off x="3862137" y="2901550"/>
            <a:ext cx="624888" cy="74020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Прямая со стрелкой 11">
            <a:extLst>
              <a:ext uri="{FF2B5EF4-FFF2-40B4-BE49-F238E27FC236}">
                <a16:creationId xmlns:a16="http://schemas.microsoft.com/office/drawing/2014/main" id="{08416A09-B0E5-4459-954C-692A458F001A}"/>
              </a:ext>
            </a:extLst>
          </p:cNvPr>
          <p:cNvCxnSpPr>
            <a:cxnSpLocks/>
            <a:stCxn id="5" idx="3"/>
            <a:endCxn id="6" idx="2"/>
          </p:cNvCxnSpPr>
          <p:nvPr/>
        </p:nvCxnSpPr>
        <p:spPr>
          <a:xfrm>
            <a:off x="3862137" y="3641754"/>
            <a:ext cx="624888" cy="27521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Прямая со стрелкой 12">
            <a:extLst>
              <a:ext uri="{FF2B5EF4-FFF2-40B4-BE49-F238E27FC236}">
                <a16:creationId xmlns:a16="http://schemas.microsoft.com/office/drawing/2014/main" id="{1061B8DC-2E39-4F05-B7A7-B6180E5350F0}"/>
              </a:ext>
            </a:extLst>
          </p:cNvPr>
          <p:cNvCxnSpPr>
            <a:cxnSpLocks/>
            <a:stCxn id="5" idx="3"/>
            <a:endCxn id="8" idx="2"/>
          </p:cNvCxnSpPr>
          <p:nvPr/>
        </p:nvCxnSpPr>
        <p:spPr>
          <a:xfrm>
            <a:off x="3862137" y="3641754"/>
            <a:ext cx="625645" cy="139090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Прямоугольник: скругленные противолежащие углы 13">
            <a:extLst>
              <a:ext uri="{FF2B5EF4-FFF2-40B4-BE49-F238E27FC236}">
                <a16:creationId xmlns:a16="http://schemas.microsoft.com/office/drawing/2014/main" id="{4B9D8B75-1C5F-4651-BBBE-23D14923059A}"/>
              </a:ext>
            </a:extLst>
          </p:cNvPr>
          <p:cNvSpPr/>
          <p:nvPr/>
        </p:nvSpPr>
        <p:spPr>
          <a:xfrm>
            <a:off x="4487025" y="2578057"/>
            <a:ext cx="7327986" cy="646986"/>
          </a:xfrm>
          <a:prstGeom prst="round2Diag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ru-RU" sz="1600" dirty="0">
                <a:latin typeface="Arial" panose="020B0604020202020204" pitchFamily="34" charset="0"/>
                <a:cs typeface="Arial" panose="020B0604020202020204" pitchFamily="34" charset="0"/>
              </a:rPr>
              <a:t>средств, выделенных кандидату выдвинувшим его избирательным объединением, которые не могут превышать 30% -</a:t>
            </a:r>
            <a:r>
              <a:rPr lang="ru-RU" sz="1600" b="1" dirty="0">
                <a:latin typeface="Arial" panose="020B0604020202020204" pitchFamily="34" charset="0"/>
                <a:cs typeface="Arial" panose="020B0604020202020204" pitchFamily="34" charset="0"/>
              </a:rPr>
              <a:t> </a:t>
            </a:r>
            <a:r>
              <a:rPr lang="ru-RU" sz="1600" b="1" dirty="0">
                <a:solidFill>
                  <a:srgbClr val="C00000"/>
                </a:solidFill>
                <a:latin typeface="Arial" panose="020B0604020202020204" pitchFamily="34" charset="0"/>
                <a:cs typeface="Arial" panose="020B0604020202020204" pitchFamily="34" charset="0"/>
              </a:rPr>
              <a:t>900 000 руб.</a:t>
            </a:r>
          </a:p>
        </p:txBody>
      </p:sp>
      <p:cxnSp>
        <p:nvCxnSpPr>
          <p:cNvPr id="16" name="Прямая со стрелкой 15">
            <a:extLst>
              <a:ext uri="{FF2B5EF4-FFF2-40B4-BE49-F238E27FC236}">
                <a16:creationId xmlns:a16="http://schemas.microsoft.com/office/drawing/2014/main" id="{65D3EBCA-0EC9-46D8-8BB4-377B1B4B89FF}"/>
              </a:ext>
            </a:extLst>
          </p:cNvPr>
          <p:cNvCxnSpPr>
            <a:cxnSpLocks/>
            <a:stCxn id="5" idx="3"/>
          </p:cNvCxnSpPr>
          <p:nvPr/>
        </p:nvCxnSpPr>
        <p:spPr>
          <a:xfrm flipV="1">
            <a:off x="3862137" y="2088102"/>
            <a:ext cx="624888" cy="155365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882941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D37E6CD-FC4B-4896-8735-55D3E56CB5D1}"/>
              </a:ext>
            </a:extLst>
          </p:cNvPr>
          <p:cNvSpPr txBox="1"/>
          <p:nvPr/>
        </p:nvSpPr>
        <p:spPr>
          <a:xfrm>
            <a:off x="344450" y="56514"/>
            <a:ext cx="4623760" cy="523220"/>
          </a:xfrm>
          <a:prstGeom prst="rect">
            <a:avLst/>
          </a:prstGeom>
          <a:noFill/>
        </p:spPr>
        <p:txBody>
          <a:bodyPr wrap="square" rtlCol="0">
            <a:spAutoFit/>
          </a:bodyPr>
          <a:lstStyle/>
          <a:p>
            <a:r>
              <a:rPr lang="ru-RU" sz="2800" b="1" dirty="0">
                <a:solidFill>
                  <a:schemeClr val="bg1"/>
                </a:solidFill>
              </a:rPr>
              <a:t>ПРЕДВЫБОРНАЯ АГИТАЦИЯ</a:t>
            </a:r>
          </a:p>
        </p:txBody>
      </p:sp>
      <p:sp>
        <p:nvSpPr>
          <p:cNvPr id="4" name="Прямоугольник 3">
            <a:extLst>
              <a:ext uri="{FF2B5EF4-FFF2-40B4-BE49-F238E27FC236}">
                <a16:creationId xmlns:a16="http://schemas.microsoft.com/office/drawing/2014/main" id="{3BAEA71E-0DE2-4729-BB21-65CA5B198272}"/>
              </a:ext>
            </a:extLst>
          </p:cNvPr>
          <p:cNvSpPr/>
          <p:nvPr/>
        </p:nvSpPr>
        <p:spPr>
          <a:xfrm>
            <a:off x="240632" y="726629"/>
            <a:ext cx="11490156" cy="1631216"/>
          </a:xfrm>
          <a:prstGeom prst="rect">
            <a:avLst/>
          </a:prstGeom>
        </p:spPr>
        <p:txBody>
          <a:bodyPr wrap="square">
            <a:spAutoFit/>
          </a:bodyPr>
          <a:lstStyle/>
          <a:p>
            <a:r>
              <a:rPr lang="ru-RU" sz="2000" b="1" dirty="0">
                <a:latin typeface="Calibri" panose="020F0502020204030204" pitchFamily="34" charset="0"/>
                <a:ea typeface="Calibri" panose="020F0502020204030204" pitchFamily="34" charset="0"/>
                <a:cs typeface="Times New Roman" panose="02020603050405020304" pitchFamily="18" charset="0"/>
              </a:rPr>
              <a:t>Агитационный период для избирательного объединения </a:t>
            </a:r>
            <a:r>
              <a:rPr lang="ru-RU" sz="2000" dirty="0">
                <a:latin typeface="Calibri" panose="020F0502020204030204" pitchFamily="34" charset="0"/>
                <a:ea typeface="Calibri" panose="020F0502020204030204" pitchFamily="34" charset="0"/>
                <a:cs typeface="Times New Roman" panose="02020603050405020304" pitchFamily="18" charset="0"/>
              </a:rPr>
              <a:t>начинается </a:t>
            </a:r>
            <a:r>
              <a:rPr lang="ru-RU" sz="2000" b="1" dirty="0">
                <a:latin typeface="Calibri" panose="020F0502020204030204" pitchFamily="34" charset="0"/>
                <a:ea typeface="Calibri" panose="020F0502020204030204" pitchFamily="34" charset="0"/>
                <a:cs typeface="Times New Roman" panose="02020603050405020304" pitchFamily="18" charset="0"/>
              </a:rPr>
              <a:t>со дня принятия им решения о выдвижении кандидата, кандидатов, списка кандидатов </a:t>
            </a:r>
            <a:r>
              <a:rPr lang="ru-RU" sz="20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t>до 00-00 часов 18 сентября 2026 года. </a:t>
            </a:r>
          </a:p>
          <a:p>
            <a:r>
              <a:rPr lang="ru-RU" sz="2000" i="1" dirty="0"/>
              <a:t>Важно учитывать, что проведение агитации методами, требующими материальных затрат (например, изготовление агитационных материалов), возможно только после создания избирательного фонда и при условии оплаты из него. </a:t>
            </a:r>
          </a:p>
        </p:txBody>
      </p:sp>
      <p:sp>
        <p:nvSpPr>
          <p:cNvPr id="5" name="Прямоугольник 4">
            <a:extLst>
              <a:ext uri="{FF2B5EF4-FFF2-40B4-BE49-F238E27FC236}">
                <a16:creationId xmlns:a16="http://schemas.microsoft.com/office/drawing/2014/main" id="{6F5A0CCD-C7D9-41AE-AA0C-FE03251CC381}"/>
              </a:ext>
            </a:extLst>
          </p:cNvPr>
          <p:cNvSpPr/>
          <p:nvPr/>
        </p:nvSpPr>
        <p:spPr>
          <a:xfrm>
            <a:off x="240632" y="4734253"/>
            <a:ext cx="11490156" cy="2067233"/>
          </a:xfrm>
          <a:prstGeom prst="rect">
            <a:avLst/>
          </a:prstGeom>
        </p:spPr>
        <p:txBody>
          <a:bodyPr wrap="square">
            <a:spAutoFit/>
          </a:bodyPr>
          <a:lstStyle/>
          <a:p>
            <a:pPr algn="just">
              <a:spcBef>
                <a:spcPts val="1000"/>
              </a:spcBef>
            </a:pPr>
            <a:r>
              <a:rPr lang="ru-RU" sz="2000" dirty="0">
                <a:latin typeface="Arial" panose="020B0604020202020204" pitchFamily="34" charset="0"/>
                <a:ea typeface="Times New Roman" panose="02020603050405020304" pitchFamily="18" charset="0"/>
              </a:rPr>
              <a:t>в течение указанного срока представляется в избирательную комиссию, организующую выборы, копия указанной публикации и (или) сообщается адрес сайта в информационно-телекоммуникационной сети "Интернет". </a:t>
            </a:r>
          </a:p>
          <a:p>
            <a:pPr indent="342900" algn="just">
              <a:spcBef>
                <a:spcPts val="1000"/>
              </a:spcBef>
            </a:pPr>
            <a:r>
              <a:rPr lang="ru-RU" sz="1900" b="1" i="1" dirty="0">
                <a:solidFill>
                  <a:srgbClr val="0070C0"/>
                </a:solidFill>
                <a:latin typeface="Arial" panose="020B0604020202020204" pitchFamily="34" charset="0"/>
                <a:ea typeface="Times New Roman" panose="02020603050405020304" pitchFamily="18" charset="0"/>
              </a:rPr>
              <a:t>При опубликовании предвыборной программы в периодическом печатном издании используется бесплатная печатная площадь, либо оплачивается из средств избирательного фонда политической партии.</a:t>
            </a:r>
          </a:p>
        </p:txBody>
      </p:sp>
      <p:sp>
        <p:nvSpPr>
          <p:cNvPr id="3" name="Прямоугольник: скругленные углы 2">
            <a:extLst>
              <a:ext uri="{FF2B5EF4-FFF2-40B4-BE49-F238E27FC236}">
                <a16:creationId xmlns:a16="http://schemas.microsoft.com/office/drawing/2014/main" id="{BABA283F-6FAD-4E72-9C7B-C5BB72449881}"/>
              </a:ext>
            </a:extLst>
          </p:cNvPr>
          <p:cNvSpPr/>
          <p:nvPr/>
        </p:nvSpPr>
        <p:spPr>
          <a:xfrm>
            <a:off x="2015290" y="2504492"/>
            <a:ext cx="7940841" cy="11779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42900" algn="ctr"/>
            <a:r>
              <a:rPr lang="ru-RU" sz="2400" dirty="0">
                <a:latin typeface="Arial" panose="020B0604020202020204" pitchFamily="34" charset="0"/>
                <a:ea typeface="Times New Roman" panose="02020603050405020304" pitchFamily="18" charset="0"/>
              </a:rPr>
              <a:t>ПРЕДВЫБОРНАЯ ПРОГРАММА ПАРТИИ </a:t>
            </a:r>
          </a:p>
          <a:p>
            <a:pPr indent="342900" algn="ctr"/>
            <a:r>
              <a:rPr lang="ru-RU" sz="2400" dirty="0">
                <a:latin typeface="Arial" panose="020B0604020202020204" pitchFamily="34" charset="0"/>
                <a:ea typeface="Times New Roman" panose="02020603050405020304" pitchFamily="18" charset="0"/>
              </a:rPr>
              <a:t>не позднее чем за </a:t>
            </a:r>
            <a:r>
              <a:rPr lang="ru-RU" sz="2400" b="1" u="sng" dirty="0">
                <a:solidFill>
                  <a:srgbClr val="C00000"/>
                </a:solidFill>
                <a:latin typeface="Arial" panose="020B0604020202020204" pitchFamily="34" charset="0"/>
                <a:ea typeface="Times New Roman" panose="02020603050405020304" pitchFamily="18" charset="0"/>
              </a:rPr>
              <a:t>10 дней</a:t>
            </a:r>
            <a:r>
              <a:rPr lang="ru-RU" sz="2400" dirty="0">
                <a:solidFill>
                  <a:srgbClr val="C00000"/>
                </a:solidFill>
                <a:latin typeface="Arial" panose="020B0604020202020204" pitchFamily="34" charset="0"/>
                <a:ea typeface="Times New Roman" panose="02020603050405020304" pitchFamily="18" charset="0"/>
              </a:rPr>
              <a:t> </a:t>
            </a:r>
            <a:r>
              <a:rPr lang="ru-RU" sz="2400" b="1" dirty="0">
                <a:latin typeface="Arial" panose="020B0604020202020204" pitchFamily="34" charset="0"/>
                <a:ea typeface="Times New Roman" panose="02020603050405020304" pitchFamily="18" charset="0"/>
              </a:rPr>
              <a:t>до дня голосования</a:t>
            </a:r>
            <a:endParaRPr lang="ru-RU" sz="2400" dirty="0"/>
          </a:p>
        </p:txBody>
      </p:sp>
      <p:sp>
        <p:nvSpPr>
          <p:cNvPr id="6" name="Прямоугольник 5">
            <a:extLst>
              <a:ext uri="{FF2B5EF4-FFF2-40B4-BE49-F238E27FC236}">
                <a16:creationId xmlns:a16="http://schemas.microsoft.com/office/drawing/2014/main" id="{D66DDBB4-8A51-4BBF-9A70-AD5C56BF16B4}"/>
              </a:ext>
            </a:extLst>
          </p:cNvPr>
          <p:cNvSpPr/>
          <p:nvPr/>
        </p:nvSpPr>
        <p:spPr>
          <a:xfrm>
            <a:off x="304157" y="3616148"/>
            <a:ext cx="4704346" cy="923330"/>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r>
              <a:rPr lang="ru-RU" dirty="0">
                <a:latin typeface="Arial" panose="020B0604020202020204" pitchFamily="34" charset="0"/>
                <a:ea typeface="Times New Roman" panose="02020603050405020304" pitchFamily="18" charset="0"/>
              </a:rPr>
              <a:t>публикуется не менее чем в одном муниципальном периодическом печатном издании </a:t>
            </a:r>
            <a:endParaRPr lang="ru-RU" dirty="0"/>
          </a:p>
        </p:txBody>
      </p:sp>
      <p:sp>
        <p:nvSpPr>
          <p:cNvPr id="7" name="Прямоугольник 6">
            <a:extLst>
              <a:ext uri="{FF2B5EF4-FFF2-40B4-BE49-F238E27FC236}">
                <a16:creationId xmlns:a16="http://schemas.microsoft.com/office/drawing/2014/main" id="{191B785A-85CD-49F7-A5FD-99D6D6ABF6B9}"/>
              </a:ext>
            </a:extLst>
          </p:cNvPr>
          <p:cNvSpPr/>
          <p:nvPr/>
        </p:nvSpPr>
        <p:spPr>
          <a:xfrm>
            <a:off x="6507078" y="3616148"/>
            <a:ext cx="5223711" cy="923330"/>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r>
              <a:rPr lang="ru-RU" dirty="0">
                <a:latin typeface="Arial" panose="020B0604020202020204" pitchFamily="34" charset="0"/>
                <a:ea typeface="Times New Roman" panose="02020603050405020304" pitchFamily="18" charset="0"/>
              </a:rPr>
              <a:t>размещает ее на своем сайте (ином сайте) в информационно-телекоммуникационной сети "Интернет"</a:t>
            </a:r>
            <a:endParaRPr lang="ru-RU" dirty="0"/>
          </a:p>
        </p:txBody>
      </p:sp>
      <p:sp>
        <p:nvSpPr>
          <p:cNvPr id="8" name="TextBox 7">
            <a:extLst>
              <a:ext uri="{FF2B5EF4-FFF2-40B4-BE49-F238E27FC236}">
                <a16:creationId xmlns:a16="http://schemas.microsoft.com/office/drawing/2014/main" id="{DCED28B2-586B-4EF6-B3A8-5C11C2F2C4E2}"/>
              </a:ext>
            </a:extLst>
          </p:cNvPr>
          <p:cNvSpPr txBox="1"/>
          <p:nvPr/>
        </p:nvSpPr>
        <p:spPr>
          <a:xfrm>
            <a:off x="5318638" y="3877255"/>
            <a:ext cx="878305" cy="523220"/>
          </a:xfrm>
          <a:prstGeom prst="rect">
            <a:avLst/>
          </a:prstGeom>
          <a:noFill/>
        </p:spPr>
        <p:txBody>
          <a:bodyPr wrap="square" rtlCol="0">
            <a:spAutoFit/>
          </a:bodyPr>
          <a:lstStyle/>
          <a:p>
            <a:pPr algn="ctr"/>
            <a:r>
              <a:rPr lang="ru-RU" sz="2800" b="1" dirty="0">
                <a:solidFill>
                  <a:srgbClr val="0070C0"/>
                </a:solidFill>
              </a:rPr>
              <a:t>ИЛИ</a:t>
            </a:r>
          </a:p>
        </p:txBody>
      </p:sp>
    </p:spTree>
    <p:extLst>
      <p:ext uri="{BB962C8B-B14F-4D97-AF65-F5344CB8AC3E}">
        <p14:creationId xmlns:p14="http://schemas.microsoft.com/office/powerpoint/2010/main" val="14382501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6" name="Picture 10" descr="Picture background">
            <a:extLst>
              <a:ext uri="{FF2B5EF4-FFF2-40B4-BE49-F238E27FC236}">
                <a16:creationId xmlns:a16="http://schemas.microsoft.com/office/drawing/2014/main" id="{B8FDAE08-2E4D-40EC-B5E4-86025041F38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397" t="21282" r="14520" b="20521"/>
          <a:stretch/>
        </p:blipFill>
        <p:spPr bwMode="auto">
          <a:xfrm rot="19697021">
            <a:off x="373499" y="5167744"/>
            <a:ext cx="1225839" cy="989675"/>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a:extLst>
              <a:ext uri="{FF2B5EF4-FFF2-40B4-BE49-F238E27FC236}">
                <a16:creationId xmlns:a16="http://schemas.microsoft.com/office/drawing/2014/main" id="{D90CF9AB-5399-4EC7-8E9C-DAF83F6D3B2B}"/>
              </a:ext>
            </a:extLst>
          </p:cNvPr>
          <p:cNvSpPr/>
          <p:nvPr/>
        </p:nvSpPr>
        <p:spPr>
          <a:xfrm>
            <a:off x="433137" y="972329"/>
            <a:ext cx="7807247" cy="1785104"/>
          </a:xfrm>
          <a:prstGeom prst="rect">
            <a:avLst/>
          </a:prstGeom>
          <a:ln w="28575"/>
        </p:spPr>
        <p:style>
          <a:lnRef idx="2">
            <a:schemeClr val="accent1"/>
          </a:lnRef>
          <a:fillRef idx="1">
            <a:schemeClr val="lt1"/>
          </a:fillRef>
          <a:effectRef idx="0">
            <a:schemeClr val="accent1"/>
          </a:effectRef>
          <a:fontRef idx="minor">
            <a:schemeClr val="dk1"/>
          </a:fontRef>
        </p:style>
        <p:txBody>
          <a:bodyPr wrap="square">
            <a:spAutoFit/>
          </a:bodyPr>
          <a:lstStyle/>
          <a:p>
            <a:r>
              <a:rPr lang="ru-RU" sz="2200" dirty="0">
                <a:ea typeface="Times New Roman" panose="02020603050405020304" pitchFamily="18" charset="0"/>
              </a:rPr>
              <a:t>Проведение жеребьевки в целях определения порядка, </a:t>
            </a:r>
          </a:p>
          <a:p>
            <a:r>
              <a:rPr lang="ru-RU" sz="2200" dirty="0">
                <a:ea typeface="Times New Roman" panose="02020603050405020304" pitchFamily="18" charset="0"/>
              </a:rPr>
              <a:t>в котором в избирательном бюллетене помещаются наименования политических партий и эмблемы избирательных объединений, зарегистрировавших  списки кандидатов, в одноцветном исполнении</a:t>
            </a:r>
            <a:endParaRPr lang="ru-RU" sz="2200" dirty="0"/>
          </a:p>
        </p:txBody>
      </p:sp>
      <p:sp>
        <p:nvSpPr>
          <p:cNvPr id="4" name="Прямоугольник 3">
            <a:extLst>
              <a:ext uri="{FF2B5EF4-FFF2-40B4-BE49-F238E27FC236}">
                <a16:creationId xmlns:a16="http://schemas.microsoft.com/office/drawing/2014/main" id="{940EAF41-A910-4B8A-82CA-83F4D7D28AEB}"/>
              </a:ext>
            </a:extLst>
          </p:cNvPr>
          <p:cNvSpPr/>
          <p:nvPr/>
        </p:nvSpPr>
        <p:spPr>
          <a:xfrm>
            <a:off x="433137" y="3049780"/>
            <a:ext cx="7839797" cy="1785104"/>
          </a:xfrm>
          <a:prstGeom prst="rect">
            <a:avLst/>
          </a:prstGeom>
          <a:ln w="28575">
            <a:solidFill>
              <a:srgbClr val="0098A3"/>
            </a:solidFill>
          </a:ln>
        </p:spPr>
        <p:style>
          <a:lnRef idx="2">
            <a:schemeClr val="accent1"/>
          </a:lnRef>
          <a:fillRef idx="1">
            <a:schemeClr val="lt1"/>
          </a:fillRef>
          <a:effectRef idx="0">
            <a:schemeClr val="accent1"/>
          </a:effectRef>
          <a:fontRef idx="minor">
            <a:schemeClr val="dk1"/>
          </a:fontRef>
        </p:style>
        <p:txBody>
          <a:bodyPr wrap="square">
            <a:spAutoFit/>
          </a:bodyPr>
          <a:lstStyle/>
          <a:p>
            <a:pPr>
              <a:tabLst>
                <a:tab pos="5202238" algn="l"/>
              </a:tabLst>
            </a:pPr>
            <a:r>
              <a:rPr lang="ru-RU" sz="2200" dirty="0"/>
              <a:t>Проведение жеребьевки по распределению </a:t>
            </a:r>
          </a:p>
          <a:p>
            <a:pPr>
              <a:tabLst>
                <a:tab pos="5202238" algn="l"/>
              </a:tabLst>
            </a:pPr>
            <a:r>
              <a:rPr lang="ru-RU" sz="2200" dirty="0"/>
              <a:t>бесплатного эфирного времени и бесплатных печатных площадей между зарегистрированными кандидатами, избирательными  объединениями, выдвинувшими зарегистрированные списки кандидатов </a:t>
            </a:r>
          </a:p>
        </p:txBody>
      </p:sp>
      <p:sp>
        <p:nvSpPr>
          <p:cNvPr id="5" name="Прямоугольник 4">
            <a:extLst>
              <a:ext uri="{FF2B5EF4-FFF2-40B4-BE49-F238E27FC236}">
                <a16:creationId xmlns:a16="http://schemas.microsoft.com/office/drawing/2014/main" id="{397BFE37-8225-4225-BBDD-706AB3FC1E37}"/>
              </a:ext>
            </a:extLst>
          </p:cNvPr>
          <p:cNvSpPr/>
          <p:nvPr/>
        </p:nvSpPr>
        <p:spPr>
          <a:xfrm>
            <a:off x="8085322" y="1973352"/>
            <a:ext cx="2935604" cy="1754326"/>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ctr" hangingPunct="0"/>
            <a:r>
              <a:rPr lang="ru-RU" sz="3600" dirty="0"/>
              <a:t>Не позднее</a:t>
            </a:r>
          </a:p>
          <a:p>
            <a:pPr algn="ctr" hangingPunct="0"/>
            <a:r>
              <a:rPr lang="ru-RU" sz="3600" dirty="0"/>
              <a:t>20 августа </a:t>
            </a:r>
          </a:p>
          <a:p>
            <a:pPr algn="ctr" hangingPunct="0"/>
            <a:r>
              <a:rPr lang="ru-RU" sz="3600" dirty="0"/>
              <a:t>2026 года</a:t>
            </a:r>
          </a:p>
        </p:txBody>
      </p:sp>
      <p:sp>
        <p:nvSpPr>
          <p:cNvPr id="6" name="Прямоугольник 5">
            <a:extLst>
              <a:ext uri="{FF2B5EF4-FFF2-40B4-BE49-F238E27FC236}">
                <a16:creationId xmlns:a16="http://schemas.microsoft.com/office/drawing/2014/main" id="{269162A4-4768-4FA4-9050-E16DE783ABE6}"/>
              </a:ext>
            </a:extLst>
          </p:cNvPr>
          <p:cNvSpPr/>
          <p:nvPr/>
        </p:nvSpPr>
        <p:spPr>
          <a:xfrm>
            <a:off x="2478506" y="5826902"/>
            <a:ext cx="9004200" cy="523220"/>
          </a:xfrm>
          <a:prstGeom prst="rect">
            <a:avLst/>
          </a:prstGeom>
        </p:spPr>
        <p:txBody>
          <a:bodyPr wrap="square">
            <a:spAutoFit/>
          </a:bodyPr>
          <a:lstStyle/>
          <a:p>
            <a:pPr indent="85725" defTabSz="914400">
              <a:spcAft>
                <a:spcPts val="600"/>
              </a:spcAft>
            </a:pPr>
            <a:r>
              <a:rPr lang="ru-RU" sz="2800" b="1" dirty="0">
                <a:solidFill>
                  <a:schemeClr val="accent1">
                    <a:lumMod val="75000"/>
                  </a:schemeClr>
                </a:solidFill>
              </a:rPr>
              <a:t>Агитационный период в СМИ </a:t>
            </a:r>
            <a:r>
              <a:rPr lang="ru-RU" sz="2800" b="1" dirty="0">
                <a:solidFill>
                  <a:srgbClr val="C00000"/>
                </a:solidFill>
              </a:rPr>
              <a:t>с 22.08.2026 по 18.09.2026</a:t>
            </a:r>
          </a:p>
        </p:txBody>
      </p:sp>
      <p:pic>
        <p:nvPicPr>
          <p:cNvPr id="9228" name="Picture 12" descr="Picture background">
            <a:extLst>
              <a:ext uri="{FF2B5EF4-FFF2-40B4-BE49-F238E27FC236}">
                <a16:creationId xmlns:a16="http://schemas.microsoft.com/office/drawing/2014/main" id="{5F38396C-C97C-466D-8579-411259D7FF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613" y="5712744"/>
            <a:ext cx="1230653" cy="907941"/>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E8EDBF29-8106-45CB-AB2D-A0090B34FBA9}"/>
              </a:ext>
            </a:extLst>
          </p:cNvPr>
          <p:cNvSpPr txBox="1"/>
          <p:nvPr/>
        </p:nvSpPr>
        <p:spPr>
          <a:xfrm>
            <a:off x="344450" y="56514"/>
            <a:ext cx="4623760" cy="523220"/>
          </a:xfrm>
          <a:prstGeom prst="rect">
            <a:avLst/>
          </a:prstGeom>
          <a:noFill/>
        </p:spPr>
        <p:txBody>
          <a:bodyPr wrap="square" rtlCol="0">
            <a:spAutoFit/>
          </a:bodyPr>
          <a:lstStyle/>
          <a:p>
            <a:r>
              <a:rPr lang="ru-RU" sz="2800" b="1" dirty="0">
                <a:solidFill>
                  <a:schemeClr val="bg1"/>
                </a:solidFill>
              </a:rPr>
              <a:t>ПРЕДВЫБОРНАЯ АГИТАЦИЯ</a:t>
            </a:r>
          </a:p>
        </p:txBody>
      </p:sp>
    </p:spTree>
    <p:extLst>
      <p:ext uri="{BB962C8B-B14F-4D97-AF65-F5344CB8AC3E}">
        <p14:creationId xmlns:p14="http://schemas.microsoft.com/office/powerpoint/2010/main" val="20467259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Прямоугольник: скругленные углы 11">
            <a:extLst>
              <a:ext uri="{FF2B5EF4-FFF2-40B4-BE49-F238E27FC236}">
                <a16:creationId xmlns:a16="http://schemas.microsoft.com/office/drawing/2014/main" id="{6F300161-F434-435B-9E6B-B8FF229DD432}"/>
              </a:ext>
            </a:extLst>
          </p:cNvPr>
          <p:cNvSpPr/>
          <p:nvPr/>
        </p:nvSpPr>
        <p:spPr>
          <a:xfrm>
            <a:off x="6837753" y="1044139"/>
            <a:ext cx="4211053" cy="1371968"/>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ru-RU" dirty="0"/>
          </a:p>
        </p:txBody>
      </p:sp>
      <p:sp>
        <p:nvSpPr>
          <p:cNvPr id="10" name="Прямоугольник: скругленные углы 9">
            <a:extLst>
              <a:ext uri="{FF2B5EF4-FFF2-40B4-BE49-F238E27FC236}">
                <a16:creationId xmlns:a16="http://schemas.microsoft.com/office/drawing/2014/main" id="{290FF56B-D7D1-46F7-9C12-76AB9F4BE4AA}"/>
              </a:ext>
            </a:extLst>
          </p:cNvPr>
          <p:cNvSpPr/>
          <p:nvPr/>
        </p:nvSpPr>
        <p:spPr>
          <a:xfrm>
            <a:off x="428932" y="1044139"/>
            <a:ext cx="6140310" cy="1371968"/>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ru-RU"/>
          </a:p>
        </p:txBody>
      </p:sp>
      <p:sp>
        <p:nvSpPr>
          <p:cNvPr id="2" name="TextBox 1">
            <a:extLst>
              <a:ext uri="{FF2B5EF4-FFF2-40B4-BE49-F238E27FC236}">
                <a16:creationId xmlns:a16="http://schemas.microsoft.com/office/drawing/2014/main" id="{6E4C711F-469C-4FDD-A2D2-92B201634E0C}"/>
              </a:ext>
            </a:extLst>
          </p:cNvPr>
          <p:cNvSpPr txBox="1"/>
          <p:nvPr/>
        </p:nvSpPr>
        <p:spPr>
          <a:xfrm>
            <a:off x="344449" y="56514"/>
            <a:ext cx="10483971" cy="523220"/>
          </a:xfrm>
          <a:prstGeom prst="rect">
            <a:avLst/>
          </a:prstGeom>
          <a:noFill/>
        </p:spPr>
        <p:txBody>
          <a:bodyPr wrap="square" rtlCol="0">
            <a:spAutoFit/>
          </a:bodyPr>
          <a:lstStyle/>
          <a:p>
            <a:r>
              <a:rPr lang="ru-RU" sz="2800" b="1" dirty="0">
                <a:solidFill>
                  <a:schemeClr val="bg1"/>
                </a:solidFill>
              </a:rPr>
              <a:t>Доверенные лица</a:t>
            </a:r>
          </a:p>
        </p:txBody>
      </p:sp>
      <p:sp>
        <p:nvSpPr>
          <p:cNvPr id="4" name="TextBox 3">
            <a:extLst>
              <a:ext uri="{FF2B5EF4-FFF2-40B4-BE49-F238E27FC236}">
                <a16:creationId xmlns:a16="http://schemas.microsoft.com/office/drawing/2014/main" id="{26986A3D-D647-4B39-A563-6F572C4D1936}"/>
              </a:ext>
            </a:extLst>
          </p:cNvPr>
          <p:cNvSpPr txBox="1"/>
          <p:nvPr/>
        </p:nvSpPr>
        <p:spPr>
          <a:xfrm>
            <a:off x="7106264" y="1175465"/>
            <a:ext cx="4211053" cy="1200329"/>
          </a:xfrm>
          <a:prstGeom prst="rect">
            <a:avLst/>
          </a:prstGeom>
          <a:noFill/>
        </p:spPr>
        <p:txBody>
          <a:bodyPr wrap="square" rtlCol="0">
            <a:spAutoFit/>
          </a:bodyPr>
          <a:lstStyle/>
          <a:p>
            <a:r>
              <a:rPr lang="ru-RU" sz="2400" b="1" dirty="0"/>
              <a:t>Кандидат </a:t>
            </a:r>
            <a:r>
              <a:rPr lang="ru-RU" sz="2400" dirty="0">
                <a:latin typeface="Calibri" panose="020F0502020204030204" pitchFamily="34" charset="0"/>
                <a:ea typeface="Calibri" panose="020F0502020204030204" pitchFamily="34" charset="0"/>
                <a:cs typeface="Times New Roman" panose="02020603050405020304" pitchFamily="18" charset="0"/>
              </a:rPr>
              <a:t>вправе назначить</a:t>
            </a:r>
            <a:r>
              <a:rPr lang="ru-RU" sz="2400" dirty="0"/>
              <a:t> </a:t>
            </a:r>
            <a:r>
              <a:rPr lang="ru-RU" sz="2400" dirty="0">
                <a:latin typeface="Calibri" panose="020F0502020204030204" pitchFamily="34" charset="0"/>
                <a:ea typeface="Calibri" panose="020F0502020204030204" pitchFamily="34" charset="0"/>
                <a:cs typeface="Times New Roman" panose="02020603050405020304" pitchFamily="18" charset="0"/>
              </a:rPr>
              <a:t>до </a:t>
            </a:r>
            <a:r>
              <a:rPr lang="ru-RU" sz="2400" b="1" dirty="0">
                <a:latin typeface="Calibri" panose="020F0502020204030204" pitchFamily="34" charset="0"/>
                <a:ea typeface="Calibri" panose="020F0502020204030204" pitchFamily="34" charset="0"/>
                <a:cs typeface="Times New Roman" panose="02020603050405020304" pitchFamily="18" charset="0"/>
              </a:rPr>
              <a:t>5 доверенных лиц</a:t>
            </a:r>
            <a:endParaRPr lang="ru-RU" sz="2400" b="1" dirty="0"/>
          </a:p>
          <a:p>
            <a:endParaRPr lang="ru-RU" sz="2400" dirty="0"/>
          </a:p>
        </p:txBody>
      </p:sp>
      <p:sp>
        <p:nvSpPr>
          <p:cNvPr id="6" name="Прямоугольник 5">
            <a:extLst>
              <a:ext uri="{FF2B5EF4-FFF2-40B4-BE49-F238E27FC236}">
                <a16:creationId xmlns:a16="http://schemas.microsoft.com/office/drawing/2014/main" id="{CC6A4195-5B56-41CD-A6A9-894112590D67}"/>
              </a:ext>
            </a:extLst>
          </p:cNvPr>
          <p:cNvSpPr/>
          <p:nvPr/>
        </p:nvSpPr>
        <p:spPr>
          <a:xfrm>
            <a:off x="507432" y="1104300"/>
            <a:ext cx="6061810" cy="1200329"/>
          </a:xfrm>
          <a:prstGeom prst="rect">
            <a:avLst/>
          </a:prstGeom>
        </p:spPr>
        <p:txBody>
          <a:bodyPr wrap="square">
            <a:spAutoFit/>
          </a:bodyPr>
          <a:lstStyle/>
          <a:p>
            <a:r>
              <a:rPr lang="ru-RU" sz="2400" b="1" dirty="0">
                <a:latin typeface="Calibri" panose="020F0502020204030204" pitchFamily="34" charset="0"/>
                <a:ea typeface="Calibri" panose="020F0502020204030204" pitchFamily="34" charset="0"/>
                <a:cs typeface="Times New Roman" panose="02020603050405020304" pitchFamily="18" charset="0"/>
              </a:rPr>
              <a:t>Избирательное объединение</a:t>
            </a:r>
            <a:r>
              <a:rPr lang="ru-RU" sz="2400" dirty="0">
                <a:latin typeface="Calibri" panose="020F0502020204030204" pitchFamily="34" charset="0"/>
                <a:ea typeface="Calibri" panose="020F0502020204030204" pitchFamily="34" charset="0"/>
                <a:cs typeface="Times New Roman" panose="02020603050405020304" pitchFamily="18" charset="0"/>
              </a:rPr>
              <a:t>, выдвинувшее список кандидатов вправе назначить </a:t>
            </a:r>
            <a:br>
              <a:rPr lang="ru-RU" sz="2400" dirty="0">
                <a:latin typeface="Calibri" panose="020F0502020204030204" pitchFamily="34" charset="0"/>
                <a:ea typeface="Calibri" panose="020F0502020204030204" pitchFamily="34" charset="0"/>
                <a:cs typeface="Times New Roman" panose="02020603050405020304" pitchFamily="18" charset="0"/>
              </a:rPr>
            </a:br>
            <a:r>
              <a:rPr lang="ru-RU" sz="2400" dirty="0">
                <a:latin typeface="Calibri" panose="020F0502020204030204" pitchFamily="34" charset="0"/>
                <a:ea typeface="Calibri" panose="020F0502020204030204" pitchFamily="34" charset="0"/>
                <a:cs typeface="Times New Roman" panose="02020603050405020304" pitchFamily="18" charset="0"/>
              </a:rPr>
              <a:t>до </a:t>
            </a:r>
            <a:r>
              <a:rPr lang="ru-RU" sz="2400" b="1" dirty="0">
                <a:latin typeface="Calibri" panose="020F0502020204030204" pitchFamily="34" charset="0"/>
                <a:ea typeface="Calibri" panose="020F0502020204030204" pitchFamily="34" charset="0"/>
                <a:cs typeface="Times New Roman" panose="02020603050405020304" pitchFamily="18" charset="0"/>
              </a:rPr>
              <a:t>20 доверенных лиц</a:t>
            </a:r>
            <a:endParaRPr lang="ru-RU" sz="2400" dirty="0"/>
          </a:p>
        </p:txBody>
      </p:sp>
      <p:sp>
        <p:nvSpPr>
          <p:cNvPr id="8" name="Прямоугольник 7">
            <a:extLst>
              <a:ext uri="{FF2B5EF4-FFF2-40B4-BE49-F238E27FC236}">
                <a16:creationId xmlns:a16="http://schemas.microsoft.com/office/drawing/2014/main" id="{8C57D4E2-5440-4FA6-867F-3B55F52BA72A}"/>
              </a:ext>
            </a:extLst>
          </p:cNvPr>
          <p:cNvSpPr/>
          <p:nvPr/>
        </p:nvSpPr>
        <p:spPr>
          <a:xfrm>
            <a:off x="208549" y="4302934"/>
            <a:ext cx="11774904" cy="2400657"/>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806450" algn="just">
              <a:lnSpc>
                <a:spcPts val="2000"/>
              </a:lnSpc>
            </a:pPr>
            <a:r>
              <a:rPr lang="ru-RU" dirty="0">
                <a:latin typeface="Calibri" panose="020F0502020204030204" pitchFamily="34" charset="0"/>
                <a:ea typeface="Calibri" panose="020F0502020204030204" pitchFamily="34" charset="0"/>
                <a:cs typeface="Times New Roman" panose="02020603050405020304" pitchFamily="18" charset="0"/>
              </a:rPr>
              <a:t>Доверенными лицами не могут быть кандидаты, лица, замещающие государственные или выборные муниципальные должности, главы местных администраций, работники аппаратов избирательных комиссий, лица, включенные в реестр иностранных агентов, лица, сведения о которых включены в единый реестр сведений о лицах, причастных к деятельности экстремистской или террористической организации. Государственные и муниципальные служащие могут быть назначены доверенными лицами при условии их освобождения от исполнения служебных обязанностей на период исполнения полномочий доверенного лица. Регистрация доверенного лица, являющегося государственным или муниципальным служащим, осуществляется при условии представления в соответствующую избирательную комиссию приказа об освобождении его от исполнения служебных обязанностей (в том числе на период отпуска).</a:t>
            </a:r>
            <a:endParaRPr lang="ru-RU" dirty="0"/>
          </a:p>
        </p:txBody>
      </p:sp>
      <p:sp>
        <p:nvSpPr>
          <p:cNvPr id="9" name="Прямоугольник 8">
            <a:extLst>
              <a:ext uri="{FF2B5EF4-FFF2-40B4-BE49-F238E27FC236}">
                <a16:creationId xmlns:a16="http://schemas.microsoft.com/office/drawing/2014/main" id="{C0DC5158-D3F5-476F-AA4B-DEC1A659CC1B}"/>
              </a:ext>
            </a:extLst>
          </p:cNvPr>
          <p:cNvSpPr/>
          <p:nvPr/>
        </p:nvSpPr>
        <p:spPr>
          <a:xfrm>
            <a:off x="428932" y="2551428"/>
            <a:ext cx="11398110" cy="1538883"/>
          </a:xfrm>
          <a:prstGeom prst="rect">
            <a:avLst/>
          </a:prstGeom>
        </p:spPr>
        <p:txBody>
          <a:bodyPr wrap="square">
            <a:spAutoFit/>
          </a:bodyPr>
          <a:lstStyle/>
          <a:p>
            <a:pPr algn="just"/>
            <a:r>
              <a:rPr lang="ru-RU" sz="2000" b="1" dirty="0">
                <a:latin typeface="Calibri" panose="020F0502020204030204" pitchFamily="34" charset="0"/>
                <a:ea typeface="Calibri" panose="020F0502020204030204" pitchFamily="34" charset="0"/>
                <a:cs typeface="Times New Roman" panose="02020603050405020304" pitchFamily="18" charset="0"/>
              </a:rPr>
              <a:t>Полномочия доверенных лиц прекращаются одновременно с прекращением агитационного периода </a:t>
            </a:r>
            <a:r>
              <a:rPr lang="ru-RU" sz="2000" b="1" dirty="0">
                <a:solidFill>
                  <a:srgbClr val="0072CA"/>
                </a:solidFill>
                <a:latin typeface="Calibri" panose="020F0502020204030204" pitchFamily="34" charset="0"/>
                <a:ea typeface="Calibri" panose="020F0502020204030204" pitchFamily="34" charset="0"/>
                <a:cs typeface="Times New Roman" panose="02020603050405020304" pitchFamily="18" charset="0"/>
              </a:rPr>
              <a:t>(в 00-00 часов 18 сентября 2026 года)</a:t>
            </a:r>
            <a:r>
              <a:rPr lang="ru-RU" sz="2000" dirty="0">
                <a:latin typeface="Calibri" panose="020F0502020204030204" pitchFamily="34" charset="0"/>
                <a:ea typeface="Calibri" panose="020F0502020204030204" pitchFamily="34" charset="0"/>
                <a:cs typeface="Times New Roman" panose="02020603050405020304" pitchFamily="18" charset="0"/>
              </a:rPr>
              <a:t>, </a:t>
            </a:r>
            <a:r>
              <a:rPr lang="ru-RU" dirty="0">
                <a:latin typeface="Calibri" panose="020F0502020204030204" pitchFamily="34" charset="0"/>
                <a:ea typeface="Calibri" panose="020F0502020204030204" pitchFamily="34" charset="0"/>
                <a:cs typeface="Times New Roman" panose="02020603050405020304" pitchFamily="18" charset="0"/>
              </a:rPr>
              <a:t>а также досрочно по решению кандидата, избирательного объединения либо вместе с утратой статуса назначившим их кандидатом или с утратой статуса кандидатами, включенными в список кандидатов, который выдвинут избирательным объединением, назначившим этих доверенных лиц</a:t>
            </a:r>
            <a:endParaRPr lang="ru-RU" dirty="0"/>
          </a:p>
        </p:txBody>
      </p:sp>
      <p:pic>
        <p:nvPicPr>
          <p:cNvPr id="1026" name="Picture 2" descr="Picture background">
            <a:extLst>
              <a:ext uri="{FF2B5EF4-FFF2-40B4-BE49-F238E27FC236}">
                <a16:creationId xmlns:a16="http://schemas.microsoft.com/office/drawing/2014/main" id="{AB941992-09AB-4100-8482-B03F615BB6E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5527" r="23157"/>
          <a:stretch/>
        </p:blipFill>
        <p:spPr bwMode="auto">
          <a:xfrm>
            <a:off x="208548" y="4302741"/>
            <a:ext cx="822353" cy="8738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66201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Полилиния 20" hidden="1">
            <a:extLst>
              <a:ext uri="{FF2B5EF4-FFF2-40B4-BE49-F238E27FC236}">
                <a16:creationId xmlns:a16="http://schemas.microsoft.com/office/drawing/2014/main" id="{3CEBE3C1-038D-4E20-A355-95D239308A25}"/>
              </a:ext>
            </a:extLst>
          </p:cNvPr>
          <p:cNvSpPr/>
          <p:nvPr/>
        </p:nvSpPr>
        <p:spPr>
          <a:xfrm>
            <a:off x="9048754" y="857254"/>
            <a:ext cx="3706813" cy="5165725"/>
          </a:xfrm>
          <a:custGeom>
            <a:avLst/>
            <a:gdLst>
              <a:gd name="connsiteX0" fmla="*/ 0 w 3674990"/>
              <a:gd name="connsiteY0" fmla="*/ 0 h 5143500"/>
              <a:gd name="connsiteX1" fmla="*/ 3674990 w 3674990"/>
              <a:gd name="connsiteY1" fmla="*/ 0 h 5143500"/>
              <a:gd name="connsiteX2" fmla="*/ 3674990 w 3674990"/>
              <a:gd name="connsiteY2" fmla="*/ 5143500 h 5143500"/>
              <a:gd name="connsiteX3" fmla="*/ 0 w 3674990"/>
              <a:gd name="connsiteY3" fmla="*/ 5143500 h 5143500"/>
              <a:gd name="connsiteX4" fmla="*/ 0 w 3674990"/>
              <a:gd name="connsiteY4" fmla="*/ 0 h 5143500"/>
              <a:gd name="connsiteX0" fmla="*/ 1833114 w 5508104"/>
              <a:gd name="connsiteY0" fmla="*/ 0 h 5143500"/>
              <a:gd name="connsiteX1" fmla="*/ 5508104 w 5508104"/>
              <a:gd name="connsiteY1" fmla="*/ 0 h 5143500"/>
              <a:gd name="connsiteX2" fmla="*/ 5508104 w 5508104"/>
              <a:gd name="connsiteY2" fmla="*/ 5143500 h 5143500"/>
              <a:gd name="connsiteX3" fmla="*/ 0 w 5508104"/>
              <a:gd name="connsiteY3" fmla="*/ 5143500 h 5143500"/>
              <a:gd name="connsiteX4" fmla="*/ 1833114 w 5508104"/>
              <a:gd name="connsiteY4" fmla="*/ 0 h 514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08104" h="5143500">
                <a:moveTo>
                  <a:pt x="1833114" y="0"/>
                </a:moveTo>
                <a:lnTo>
                  <a:pt x="5508104" y="0"/>
                </a:lnTo>
                <a:lnTo>
                  <a:pt x="5508104" y="5143500"/>
                </a:lnTo>
                <a:lnTo>
                  <a:pt x="0" y="5143500"/>
                </a:lnTo>
                <a:lnTo>
                  <a:pt x="1833114" y="0"/>
                </a:lnTo>
                <a:close/>
              </a:path>
            </a:pathLst>
          </a:cu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9" name="TextBox 8">
            <a:extLst>
              <a:ext uri="{FF2B5EF4-FFF2-40B4-BE49-F238E27FC236}">
                <a16:creationId xmlns:a16="http://schemas.microsoft.com/office/drawing/2014/main" id="{A8DF3246-E147-47E1-AA81-CE7B90E8DF66}"/>
              </a:ext>
            </a:extLst>
          </p:cNvPr>
          <p:cNvSpPr txBox="1"/>
          <p:nvPr/>
        </p:nvSpPr>
        <p:spPr>
          <a:xfrm>
            <a:off x="344449" y="56514"/>
            <a:ext cx="10483971" cy="523220"/>
          </a:xfrm>
          <a:prstGeom prst="rect">
            <a:avLst/>
          </a:prstGeom>
          <a:noFill/>
        </p:spPr>
        <p:txBody>
          <a:bodyPr wrap="square" rtlCol="0">
            <a:spAutoFit/>
          </a:bodyPr>
          <a:lstStyle/>
          <a:p>
            <a:r>
              <a:rPr lang="ru-RU" sz="2800" b="1" dirty="0">
                <a:solidFill>
                  <a:schemeClr val="bg1"/>
                </a:solidFill>
              </a:rPr>
              <a:t>НАБЛЮДАТЕЛИ</a:t>
            </a:r>
          </a:p>
        </p:txBody>
      </p:sp>
      <p:graphicFrame>
        <p:nvGraphicFramePr>
          <p:cNvPr id="7" name="Схема 6">
            <a:extLst>
              <a:ext uri="{FF2B5EF4-FFF2-40B4-BE49-F238E27FC236}">
                <a16:creationId xmlns:a16="http://schemas.microsoft.com/office/drawing/2014/main" id="{598EA3CB-241B-4873-B557-E1C3B2B2A3B2}"/>
              </a:ext>
            </a:extLst>
          </p:cNvPr>
          <p:cNvGraphicFramePr/>
          <p:nvPr>
            <p:extLst>
              <p:ext uri="{D42A27DB-BD31-4B8C-83A1-F6EECF244321}">
                <p14:modId xmlns:p14="http://schemas.microsoft.com/office/powerpoint/2010/main" val="3709828222"/>
              </p:ext>
            </p:extLst>
          </p:nvPr>
        </p:nvGraphicFramePr>
        <p:xfrm>
          <a:off x="344449" y="775679"/>
          <a:ext cx="5803232" cy="258532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Прямоугольник 2">
            <a:extLst>
              <a:ext uri="{FF2B5EF4-FFF2-40B4-BE49-F238E27FC236}">
                <a16:creationId xmlns:a16="http://schemas.microsoft.com/office/drawing/2014/main" id="{5F7AC00F-0406-4479-B29A-7BBC27C52625}"/>
              </a:ext>
            </a:extLst>
          </p:cNvPr>
          <p:cNvSpPr/>
          <p:nvPr/>
        </p:nvSpPr>
        <p:spPr>
          <a:xfrm>
            <a:off x="6296526" y="750526"/>
            <a:ext cx="5474367" cy="2585323"/>
          </a:xfrm>
          <a:prstGeom prst="rect">
            <a:avLst/>
          </a:prstGeom>
        </p:spPr>
        <p:txBody>
          <a:bodyPr wrap="square">
            <a:spAutoFit/>
          </a:bodyPr>
          <a:lstStyle/>
          <a:p>
            <a:r>
              <a:rPr lang="ru-RU" b="1" dirty="0">
                <a:solidFill>
                  <a:srgbClr val="000000"/>
                </a:solidFill>
                <a:latin typeface="PT Astra Serif"/>
                <a:ea typeface="PT Astra Serif"/>
                <a:cs typeface="PT Astra Serif"/>
              </a:rPr>
              <a:t>в каждую УИК, ТИК, ОИК</a:t>
            </a:r>
            <a:br>
              <a:rPr lang="ru-RU" b="1" dirty="0">
                <a:solidFill>
                  <a:srgbClr val="000000"/>
                </a:solidFill>
                <a:latin typeface="PT Astra Serif"/>
                <a:ea typeface="PT Astra Serif"/>
                <a:cs typeface="PT Astra Serif"/>
              </a:rPr>
            </a:br>
            <a:r>
              <a:rPr lang="ru-RU" b="1" dirty="0">
                <a:solidFill>
                  <a:srgbClr val="000000"/>
                </a:solidFill>
                <a:latin typeface="PT Astra Serif"/>
                <a:ea typeface="PT Astra Serif"/>
                <a:cs typeface="PT Astra Serif"/>
              </a:rPr>
              <a:t>не более 3 наблюдателей на каждый день голосования</a:t>
            </a:r>
            <a:r>
              <a:rPr lang="ru-RU" dirty="0">
                <a:solidFill>
                  <a:srgbClr val="000000"/>
                </a:solidFill>
                <a:latin typeface="PT Astra Serif"/>
                <a:ea typeface="PT Astra Serif"/>
                <a:cs typeface="PT Astra Serif"/>
              </a:rPr>
              <a:t>, которые имеют право поочередно осуществлять наблюдение в помещении для голосования, помещении, в котором осуществляется прием протоколов об итогах голосования, суммирование данных этих протоколов и составление протокола об итогах голосования на соответствующей территории</a:t>
            </a:r>
            <a:endParaRPr lang="ru-RU" dirty="0"/>
          </a:p>
        </p:txBody>
      </p:sp>
      <p:sp>
        <p:nvSpPr>
          <p:cNvPr id="4" name="Прямоугольник 3">
            <a:extLst>
              <a:ext uri="{FF2B5EF4-FFF2-40B4-BE49-F238E27FC236}">
                <a16:creationId xmlns:a16="http://schemas.microsoft.com/office/drawing/2014/main" id="{792F3DF7-F6CD-4AEB-AC62-1D44C7FE22BB}"/>
              </a:ext>
            </a:extLst>
          </p:cNvPr>
          <p:cNvSpPr/>
          <p:nvPr/>
        </p:nvSpPr>
        <p:spPr>
          <a:xfrm>
            <a:off x="300333" y="3556947"/>
            <a:ext cx="11133678" cy="369332"/>
          </a:xfrm>
          <a:prstGeom prst="rect">
            <a:avLst/>
          </a:prstGeom>
        </p:spPr>
        <p:txBody>
          <a:bodyPr wrap="square">
            <a:spAutoFit/>
          </a:bodyPr>
          <a:lstStyle/>
          <a:p>
            <a:r>
              <a:rPr lang="ru-RU" b="1" i="1" dirty="0">
                <a:solidFill>
                  <a:srgbClr val="000000"/>
                </a:solidFill>
                <a:latin typeface="PT Astra Serif"/>
                <a:ea typeface="PT Astra Serif"/>
                <a:cs typeface="PT Astra Serif"/>
              </a:rPr>
              <a:t>Одно и то же лицо может быть назначено наблюдателем только в одну комиссию</a:t>
            </a:r>
            <a:endParaRPr lang="ru-RU" b="1" i="1" dirty="0"/>
          </a:p>
        </p:txBody>
      </p:sp>
      <p:sp>
        <p:nvSpPr>
          <p:cNvPr id="5" name="Прямоугольник 4">
            <a:extLst>
              <a:ext uri="{FF2B5EF4-FFF2-40B4-BE49-F238E27FC236}">
                <a16:creationId xmlns:a16="http://schemas.microsoft.com/office/drawing/2014/main" id="{8BDD6781-8227-4B3E-86E1-DBFD1E892066}"/>
              </a:ext>
            </a:extLst>
          </p:cNvPr>
          <p:cNvSpPr/>
          <p:nvPr/>
        </p:nvSpPr>
        <p:spPr>
          <a:xfrm>
            <a:off x="300333" y="4276112"/>
            <a:ext cx="11470560" cy="1815882"/>
          </a:xfrm>
          <a:prstGeom prst="rect">
            <a:avLst/>
          </a:prstGeom>
        </p:spPr>
        <p:txBody>
          <a:bodyPr wrap="square">
            <a:spAutoFit/>
          </a:bodyPr>
          <a:lstStyle/>
          <a:p>
            <a:pPr indent="450215" algn="just">
              <a:spcAft>
                <a:spcPts val="0"/>
              </a:spcAft>
            </a:pPr>
            <a:r>
              <a:rPr lang="ru-RU" sz="1600" dirty="0">
                <a:solidFill>
                  <a:srgbClr val="000000"/>
                </a:solidFill>
                <a:latin typeface="PT Astra Serif"/>
                <a:ea typeface="PT Astra Serif"/>
                <a:cs typeface="PT Astra Serif"/>
              </a:rPr>
              <a:t>Субъекты назначения, назначившие наблюдателей в участковые комиссии и территориальные комиссии, не позднее чем за три дня до первого дня голосования представляют </a:t>
            </a:r>
            <a:r>
              <a:rPr lang="ru-RU" sz="1600" b="1" dirty="0">
                <a:solidFill>
                  <a:srgbClr val="000000"/>
                </a:solidFill>
                <a:latin typeface="PT Astra Serif"/>
                <a:ea typeface="PT Astra Serif"/>
                <a:cs typeface="PT Astra Serif"/>
              </a:rPr>
              <a:t>Список назначенных наблюдателей, подписанный субъектом назначения и заверенный печатью в комиссию</a:t>
            </a:r>
            <a:r>
              <a:rPr lang="ru-RU" sz="1600" dirty="0">
                <a:solidFill>
                  <a:srgbClr val="000000"/>
                </a:solidFill>
                <a:latin typeface="PT Astra Serif"/>
                <a:ea typeface="PT Astra Serif"/>
                <a:cs typeface="PT Astra Serif"/>
              </a:rPr>
              <a:t>, организующую подготовку и проведение выборов в органы местного самоуправления – </a:t>
            </a:r>
            <a:r>
              <a:rPr lang="ru-RU" sz="1600" b="1" dirty="0">
                <a:solidFill>
                  <a:srgbClr val="0070C0"/>
                </a:solidFill>
                <a:latin typeface="PT Astra Serif"/>
                <a:ea typeface="PT Astra Serif"/>
                <a:cs typeface="PT Astra Serif"/>
              </a:rPr>
              <a:t>в ТИК Центрального района не позднее 14 сентября 2026 года</a:t>
            </a:r>
            <a:r>
              <a:rPr lang="ru-RU" sz="1600" dirty="0">
                <a:solidFill>
                  <a:srgbClr val="000000"/>
                </a:solidFill>
                <a:latin typeface="PT Astra Serif"/>
                <a:ea typeface="PT Astra Serif"/>
                <a:cs typeface="PT Astra Serif"/>
              </a:rPr>
              <a:t> </a:t>
            </a:r>
            <a:r>
              <a:rPr lang="ru-RU" sz="1600" b="1" i="1" dirty="0">
                <a:solidFill>
                  <a:srgbClr val="000000"/>
                </a:solidFill>
                <a:latin typeface="PT Astra Serif"/>
                <a:ea typeface="PT Astra Serif"/>
                <a:cs typeface="PT Astra Serif"/>
              </a:rPr>
              <a:t>на бумажном носителе и в машиночитаемом виде</a:t>
            </a:r>
            <a:r>
              <a:rPr lang="ru-RU" sz="1600" dirty="0">
                <a:solidFill>
                  <a:srgbClr val="000000"/>
                </a:solidFill>
                <a:latin typeface="PT Astra Serif"/>
                <a:ea typeface="PT Astra Serif"/>
                <a:cs typeface="PT Astra Serif"/>
              </a:rPr>
              <a:t>. </a:t>
            </a:r>
            <a:endParaRPr lang="ru-RU" sz="1600" dirty="0">
              <a:solidFill>
                <a:srgbClr val="000000"/>
              </a:solidFill>
              <a:latin typeface="Times New Roman" panose="02020603050405020304" pitchFamily="18" charset="0"/>
              <a:ea typeface="Times New Roman" panose="02020603050405020304" pitchFamily="18" charset="0"/>
            </a:endParaRPr>
          </a:p>
          <a:p>
            <a:pPr indent="450215" algn="just">
              <a:spcAft>
                <a:spcPts val="0"/>
              </a:spcAft>
            </a:pPr>
            <a:r>
              <a:rPr lang="ru-RU" sz="1600" dirty="0">
                <a:solidFill>
                  <a:srgbClr val="000000"/>
                </a:solidFill>
                <a:latin typeface="PT Astra Serif"/>
                <a:ea typeface="PT Astra Serif"/>
                <a:cs typeface="PT Astra Serif"/>
              </a:rPr>
              <a:t>В последний день приема Списка назначенных наблюдателей он может быть представлен в соответствующую комиссию не позднее времени окончания работы комиссии.</a:t>
            </a:r>
            <a:endParaRPr lang="ru-RU" sz="1600" dirty="0">
              <a:solidFill>
                <a:srgbClr val="000000"/>
              </a:solidFill>
              <a:latin typeface="Times New Roman" panose="02020603050405020304" pitchFamily="18" charset="0"/>
              <a:ea typeface="Times New Roman" panose="02020603050405020304" pitchFamily="18"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Полилиния 20" hidden="1">
            <a:extLst>
              <a:ext uri="{FF2B5EF4-FFF2-40B4-BE49-F238E27FC236}">
                <a16:creationId xmlns:a16="http://schemas.microsoft.com/office/drawing/2014/main" id="{3CEBE3C1-038D-4E20-A355-95D239308A25}"/>
              </a:ext>
            </a:extLst>
          </p:cNvPr>
          <p:cNvSpPr/>
          <p:nvPr/>
        </p:nvSpPr>
        <p:spPr>
          <a:xfrm>
            <a:off x="9048754" y="857254"/>
            <a:ext cx="3706813" cy="5165725"/>
          </a:xfrm>
          <a:custGeom>
            <a:avLst/>
            <a:gdLst>
              <a:gd name="connsiteX0" fmla="*/ 0 w 3674990"/>
              <a:gd name="connsiteY0" fmla="*/ 0 h 5143500"/>
              <a:gd name="connsiteX1" fmla="*/ 3674990 w 3674990"/>
              <a:gd name="connsiteY1" fmla="*/ 0 h 5143500"/>
              <a:gd name="connsiteX2" fmla="*/ 3674990 w 3674990"/>
              <a:gd name="connsiteY2" fmla="*/ 5143500 h 5143500"/>
              <a:gd name="connsiteX3" fmla="*/ 0 w 3674990"/>
              <a:gd name="connsiteY3" fmla="*/ 5143500 h 5143500"/>
              <a:gd name="connsiteX4" fmla="*/ 0 w 3674990"/>
              <a:gd name="connsiteY4" fmla="*/ 0 h 5143500"/>
              <a:gd name="connsiteX0" fmla="*/ 1833114 w 5508104"/>
              <a:gd name="connsiteY0" fmla="*/ 0 h 5143500"/>
              <a:gd name="connsiteX1" fmla="*/ 5508104 w 5508104"/>
              <a:gd name="connsiteY1" fmla="*/ 0 h 5143500"/>
              <a:gd name="connsiteX2" fmla="*/ 5508104 w 5508104"/>
              <a:gd name="connsiteY2" fmla="*/ 5143500 h 5143500"/>
              <a:gd name="connsiteX3" fmla="*/ 0 w 5508104"/>
              <a:gd name="connsiteY3" fmla="*/ 5143500 h 5143500"/>
              <a:gd name="connsiteX4" fmla="*/ 1833114 w 5508104"/>
              <a:gd name="connsiteY4" fmla="*/ 0 h 514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08104" h="5143500">
                <a:moveTo>
                  <a:pt x="1833114" y="0"/>
                </a:moveTo>
                <a:lnTo>
                  <a:pt x="5508104" y="0"/>
                </a:lnTo>
                <a:lnTo>
                  <a:pt x="5508104" y="5143500"/>
                </a:lnTo>
                <a:lnTo>
                  <a:pt x="0" y="5143500"/>
                </a:lnTo>
                <a:lnTo>
                  <a:pt x="1833114" y="0"/>
                </a:lnTo>
                <a:close/>
              </a:path>
            </a:pathLst>
          </a:cu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41987" name="TextBox 9">
            <a:extLst>
              <a:ext uri="{FF2B5EF4-FFF2-40B4-BE49-F238E27FC236}">
                <a16:creationId xmlns:a16="http://schemas.microsoft.com/office/drawing/2014/main" id="{3FC1EEF0-1020-4A66-861D-3FD92137D982}"/>
              </a:ext>
            </a:extLst>
          </p:cNvPr>
          <p:cNvSpPr txBox="1">
            <a:spLocks noChangeArrowheads="1"/>
          </p:cNvSpPr>
          <p:nvPr/>
        </p:nvSpPr>
        <p:spPr bwMode="auto">
          <a:xfrm>
            <a:off x="1359693" y="4544181"/>
            <a:ext cx="9472613" cy="376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spAutoFit/>
          </a:bodyPr>
          <a:lstStyle>
            <a:lvl1pPr>
              <a:spcBef>
                <a:spcPct val="20000"/>
              </a:spcBef>
              <a:buFont typeface="Arial" panose="020B0604020202020204" pitchFamily="34" charset="0"/>
              <a:buChar char="•"/>
              <a:defRPr sz="3200">
                <a:solidFill>
                  <a:schemeClr val="tx1"/>
                </a:solidFill>
                <a:latin typeface="Roboto" panose="020B0604020202020204" charset="0"/>
              </a:defRPr>
            </a:lvl1pPr>
            <a:lvl2pPr marL="742950" indent="-285750">
              <a:spcBef>
                <a:spcPct val="20000"/>
              </a:spcBef>
              <a:buFont typeface="Arial" panose="020B0604020202020204" pitchFamily="34" charset="0"/>
              <a:buChar char="–"/>
              <a:defRPr sz="2800">
                <a:solidFill>
                  <a:schemeClr val="tx1"/>
                </a:solidFill>
                <a:latin typeface="Roboto" panose="020B0604020202020204" charset="0"/>
              </a:defRPr>
            </a:lvl2pPr>
            <a:lvl3pPr marL="1143000" indent="-228600">
              <a:spcBef>
                <a:spcPct val="20000"/>
              </a:spcBef>
              <a:buFont typeface="Arial" panose="020B0604020202020204" pitchFamily="34" charset="0"/>
              <a:buChar char="•"/>
              <a:defRPr sz="2400">
                <a:solidFill>
                  <a:schemeClr val="tx1"/>
                </a:solidFill>
                <a:latin typeface="Roboto" panose="020B0604020202020204" charset="0"/>
              </a:defRPr>
            </a:lvl3pPr>
            <a:lvl4pPr marL="1600200" indent="-228600">
              <a:spcBef>
                <a:spcPct val="20000"/>
              </a:spcBef>
              <a:buFont typeface="Arial" panose="020B0604020202020204" pitchFamily="34" charset="0"/>
              <a:buChar char="–"/>
              <a:defRPr sz="2000">
                <a:solidFill>
                  <a:schemeClr val="tx1"/>
                </a:solidFill>
                <a:latin typeface="Roboto" panose="020B0604020202020204" charset="0"/>
              </a:defRPr>
            </a:lvl4pPr>
            <a:lvl5pPr marL="2057400" indent="-228600">
              <a:spcBef>
                <a:spcPct val="20000"/>
              </a:spcBef>
              <a:buFont typeface="Arial" panose="020B0604020202020204" pitchFamily="34" charset="0"/>
              <a:buChar char="»"/>
              <a:defRPr sz="2000">
                <a:solidFill>
                  <a:schemeClr val="tx1"/>
                </a:solidFill>
                <a:latin typeface="Roboto" panose="020B060402020202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Roboto" panose="020B060402020202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Roboto" panose="020B060402020202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Roboto" panose="020B060402020202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Roboto" panose="020B0604020202020204" charset="0"/>
              </a:defRPr>
            </a:lvl9pPr>
          </a:lstStyle>
          <a:p>
            <a:pPr eaLnBrk="1" hangingPunct="1">
              <a:spcBef>
                <a:spcPct val="0"/>
              </a:spcBef>
              <a:buFontTx/>
              <a:buNone/>
            </a:pPr>
            <a:r>
              <a:rPr lang="ru-RU" altLang="ru-RU" sz="2000" b="1" dirty="0">
                <a:solidFill>
                  <a:srgbClr val="44546A"/>
                </a:solidFill>
              </a:rPr>
              <a:t>УСПЕШНОЙ </a:t>
            </a:r>
            <a:r>
              <a:rPr lang="ru-RU" altLang="ru-RU" sz="2000" b="1" dirty="0">
                <a:solidFill>
                  <a:srgbClr val="00B0F0"/>
                </a:solidFill>
              </a:rPr>
              <a:t>ИЗБИРАТЕЛЬНОЙ КАМПАНИИ!</a:t>
            </a:r>
          </a:p>
        </p:txBody>
      </p:sp>
      <p:pic>
        <p:nvPicPr>
          <p:cNvPr id="8" name="Рисунок 7">
            <a:extLst>
              <a:ext uri="{FF2B5EF4-FFF2-40B4-BE49-F238E27FC236}">
                <a16:creationId xmlns:a16="http://schemas.microsoft.com/office/drawing/2014/main" id="{4F8EBE07-7B8F-4145-ABBE-C7DCB72AB645}"/>
              </a:ext>
            </a:extLst>
          </p:cNvPr>
          <p:cNvPicPr>
            <a:picLocks noChangeAspect="1"/>
          </p:cNvPicPr>
          <p:nvPr/>
        </p:nvPicPr>
        <p:blipFill rotWithShape="1">
          <a:blip r:embed="rId3" cstate="screen">
            <a:alphaModFix/>
          </a:blip>
          <a:srcRect/>
          <a:stretch/>
        </p:blipFill>
        <p:spPr>
          <a:xfrm>
            <a:off x="8193505" y="1928806"/>
            <a:ext cx="2474494" cy="4133921"/>
          </a:xfrm>
          <a:prstGeom prst="roundRect">
            <a:avLst>
              <a:gd name="adj" fmla="val 9879"/>
            </a:avLst>
          </a:prstGeom>
        </p:spPr>
      </p:pic>
    </p:spTree>
    <p:extLst>
      <p:ext uri="{BB962C8B-B14F-4D97-AF65-F5344CB8AC3E}">
        <p14:creationId xmlns:p14="http://schemas.microsoft.com/office/powerpoint/2010/main" val="3400648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Прямоугольник 26"/>
          <p:cNvSpPr>
            <a:spLocks noChangeArrowheads="1"/>
          </p:cNvSpPr>
          <p:nvPr/>
        </p:nvSpPr>
        <p:spPr bwMode="auto">
          <a:xfrm>
            <a:off x="173987" y="858148"/>
            <a:ext cx="5357812"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b="1" dirty="0">
                <a:solidFill>
                  <a:srgbClr val="17258D"/>
                </a:solidFill>
              </a:rPr>
              <a:t>ОБЕСПЕЧИВАТЬ ГОЛОСОВАНИЕ</a:t>
            </a:r>
          </a:p>
          <a:p>
            <a:pPr eaLnBrk="1" hangingPunct="1"/>
            <a:r>
              <a:rPr lang="ru-RU" altLang="ru-RU" sz="2800" b="1" dirty="0">
                <a:solidFill>
                  <a:srgbClr val="FF0000"/>
                </a:solidFill>
                <a:highlight>
                  <a:srgbClr val="FFFF00"/>
                </a:highlight>
              </a:rPr>
              <a:t>368782</a:t>
            </a:r>
            <a:r>
              <a:rPr lang="ru-RU" altLang="ru-RU" sz="2800" b="1" dirty="0">
                <a:solidFill>
                  <a:srgbClr val="FF0000"/>
                </a:solidFill>
              </a:rPr>
              <a:t> </a:t>
            </a:r>
            <a:r>
              <a:rPr lang="ru-RU" altLang="ru-RU" b="1" dirty="0">
                <a:solidFill>
                  <a:srgbClr val="17258D"/>
                </a:solidFill>
              </a:rPr>
              <a:t>ИЗБИРАТЕЛЕЙ НОВОКУЗНЕЦКА БУДУТ:</a:t>
            </a:r>
          </a:p>
        </p:txBody>
      </p:sp>
      <p:grpSp>
        <p:nvGrpSpPr>
          <p:cNvPr id="4" name="Группа 3"/>
          <p:cNvGrpSpPr/>
          <p:nvPr/>
        </p:nvGrpSpPr>
        <p:grpSpPr>
          <a:xfrm>
            <a:off x="7069454" y="2684799"/>
            <a:ext cx="1995487" cy="1712913"/>
            <a:chOff x="6329615" y="2874403"/>
            <a:chExt cx="2660649" cy="2283884"/>
          </a:xfrm>
        </p:grpSpPr>
        <p:grpSp>
          <p:nvGrpSpPr>
            <p:cNvPr id="5130" name="组合 37"/>
            <p:cNvGrpSpPr>
              <a:grpSpLocks/>
            </p:cNvGrpSpPr>
            <p:nvPr/>
          </p:nvGrpSpPr>
          <p:grpSpPr bwMode="auto">
            <a:xfrm>
              <a:off x="6329615" y="2874403"/>
              <a:ext cx="2660649" cy="2283884"/>
              <a:chOff x="1529861" y="1829264"/>
              <a:chExt cx="2452453" cy="2173589"/>
            </a:xfrm>
          </p:grpSpPr>
          <p:sp>
            <p:nvSpPr>
              <p:cNvPr id="86" name="Freeform 5"/>
              <p:cNvSpPr>
                <a:spLocks/>
              </p:cNvSpPr>
              <p:nvPr/>
            </p:nvSpPr>
            <p:spPr bwMode="auto">
              <a:xfrm>
                <a:off x="1529861" y="1829264"/>
                <a:ext cx="2452453" cy="2173589"/>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a:gsLst>
                  <a:gs pos="100000">
                    <a:schemeClr val="bg1"/>
                  </a:gs>
                  <a:gs pos="0">
                    <a:schemeClr val="bg1">
                      <a:lumMod val="85000"/>
                    </a:schemeClr>
                  </a:gs>
                </a:gsLst>
                <a:lin ang="2700000" scaled="1"/>
              </a:gradFill>
              <a:ln w="19050">
                <a:gradFill flip="none" rotWithShape="1">
                  <a:gsLst>
                    <a:gs pos="0">
                      <a:schemeClr val="bg1"/>
                    </a:gs>
                    <a:gs pos="100000">
                      <a:schemeClr val="bg1">
                        <a:lumMod val="85000"/>
                      </a:schemeClr>
                    </a:gs>
                  </a:gsLst>
                  <a:lin ang="2700000" scaled="1"/>
                  <a:tileRect/>
                </a:gradFill>
              </a:ln>
              <a:effectLst>
                <a:outerShdw blurRad="254000" dist="101600" dir="2700000" algn="tl" rotWithShape="0">
                  <a:prstClr val="black">
                    <a:alpha val="30000"/>
                  </a:prstClr>
                </a:outerShdw>
                <a:softEdge rad="0"/>
              </a:effectLst>
            </p:spPr>
            <p:txBody>
              <a:bodyPr lIns="68580" tIns="34290" rIns="68580" bIns="34290"/>
              <a:lstStyle/>
              <a:p>
                <a:pPr>
                  <a:defRPr/>
                </a:pPr>
                <a:endParaRPr lang="zh-CN" altLang="en-US" sz="800">
                  <a:solidFill>
                    <a:prstClr val="black"/>
                  </a:solidFill>
                  <a:ea typeface="微软雅黑" panose="020B0503020204020204" pitchFamily="34" charset="-122"/>
                  <a:cs typeface="Arial" charset="0"/>
                  <a:sym typeface="Arial" panose="020B0604020202020204" pitchFamily="34" charset="0"/>
                </a:endParaRPr>
              </a:p>
            </p:txBody>
          </p:sp>
          <p:sp>
            <p:nvSpPr>
              <p:cNvPr id="87" name="Freeform 5"/>
              <p:cNvSpPr>
                <a:spLocks/>
              </p:cNvSpPr>
              <p:nvPr/>
            </p:nvSpPr>
            <p:spPr bwMode="auto">
              <a:xfrm>
                <a:off x="1688672" y="1966891"/>
                <a:ext cx="2130210" cy="1887988"/>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solidFill>
                <a:srgbClr val="DD0514"/>
              </a:solidFill>
              <a:ln w="19050">
                <a:noFill/>
              </a:ln>
              <a:effectLst>
                <a:softEdge rad="0"/>
              </a:effectLst>
            </p:spPr>
            <p:txBody>
              <a:bodyPr lIns="68580" tIns="34290" rIns="68580" bIns="34290"/>
              <a:lstStyle/>
              <a:p>
                <a:pPr>
                  <a:defRPr/>
                </a:pPr>
                <a:endParaRPr lang="zh-CN" altLang="en-US" sz="800">
                  <a:solidFill>
                    <a:prstClr val="black"/>
                  </a:solidFill>
                  <a:ea typeface="微软雅黑" panose="020B0503020204020204" pitchFamily="34" charset="-122"/>
                  <a:cs typeface="Arial" charset="0"/>
                  <a:sym typeface="Arial" panose="020B0604020202020204" pitchFamily="34" charset="0"/>
                </a:endParaRPr>
              </a:p>
            </p:txBody>
          </p:sp>
        </p:grpSp>
        <p:sp>
          <p:nvSpPr>
            <p:cNvPr id="5131" name="TextBox 15"/>
            <p:cNvSpPr txBox="1">
              <a:spLocks noChangeArrowheads="1"/>
            </p:cNvSpPr>
            <p:nvPr/>
          </p:nvSpPr>
          <p:spPr bwMode="auto">
            <a:xfrm>
              <a:off x="6721574" y="3402670"/>
              <a:ext cx="160443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RU" sz="3600" b="1" dirty="0">
                  <a:solidFill>
                    <a:schemeClr val="bg1"/>
                  </a:solidFill>
                </a:rPr>
                <a:t> 200</a:t>
              </a:r>
            </a:p>
          </p:txBody>
        </p:sp>
        <p:sp>
          <p:nvSpPr>
            <p:cNvPr id="5132" name="TextBox 15"/>
            <p:cNvSpPr txBox="1">
              <a:spLocks noChangeArrowheads="1"/>
            </p:cNvSpPr>
            <p:nvPr/>
          </p:nvSpPr>
          <p:spPr bwMode="auto">
            <a:xfrm>
              <a:off x="7127598" y="4066087"/>
              <a:ext cx="1424517" cy="584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2400" b="1" dirty="0">
                  <a:solidFill>
                    <a:schemeClr val="bg1"/>
                  </a:solidFill>
                </a:rPr>
                <a:t>УИК</a:t>
              </a:r>
            </a:p>
          </p:txBody>
        </p:sp>
      </p:grpSp>
      <p:grpSp>
        <p:nvGrpSpPr>
          <p:cNvPr id="5" name="Группа 4"/>
          <p:cNvGrpSpPr/>
          <p:nvPr/>
        </p:nvGrpSpPr>
        <p:grpSpPr>
          <a:xfrm>
            <a:off x="8919606" y="3759037"/>
            <a:ext cx="1995488" cy="1714500"/>
            <a:chOff x="5891463" y="4786359"/>
            <a:chExt cx="2660651" cy="2286000"/>
          </a:xfrm>
        </p:grpSpPr>
        <p:grpSp>
          <p:nvGrpSpPr>
            <p:cNvPr id="5133" name="组合 37"/>
            <p:cNvGrpSpPr>
              <a:grpSpLocks/>
            </p:cNvGrpSpPr>
            <p:nvPr/>
          </p:nvGrpSpPr>
          <p:grpSpPr bwMode="auto">
            <a:xfrm>
              <a:off x="5891463" y="4786359"/>
              <a:ext cx="2660651" cy="2286000"/>
              <a:chOff x="1529861" y="1829264"/>
              <a:chExt cx="2452453" cy="2173589"/>
            </a:xfrm>
          </p:grpSpPr>
          <p:sp>
            <p:nvSpPr>
              <p:cNvPr id="94" name="Freeform 5"/>
              <p:cNvSpPr>
                <a:spLocks/>
              </p:cNvSpPr>
              <p:nvPr/>
            </p:nvSpPr>
            <p:spPr bwMode="auto">
              <a:xfrm>
                <a:off x="1529861" y="1829264"/>
                <a:ext cx="2452453" cy="2173589"/>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a:gsLst>
                  <a:gs pos="100000">
                    <a:schemeClr val="bg1"/>
                  </a:gs>
                  <a:gs pos="0">
                    <a:schemeClr val="bg1">
                      <a:lumMod val="85000"/>
                    </a:schemeClr>
                  </a:gs>
                </a:gsLst>
                <a:lin ang="2700000" scaled="1"/>
              </a:gradFill>
              <a:ln w="19050">
                <a:gradFill flip="none" rotWithShape="1">
                  <a:gsLst>
                    <a:gs pos="0">
                      <a:schemeClr val="bg1"/>
                    </a:gs>
                    <a:gs pos="100000">
                      <a:schemeClr val="bg1">
                        <a:lumMod val="85000"/>
                      </a:schemeClr>
                    </a:gs>
                  </a:gsLst>
                  <a:lin ang="2700000" scaled="1"/>
                  <a:tileRect/>
                </a:gradFill>
              </a:ln>
              <a:effectLst>
                <a:outerShdw blurRad="254000" dist="101600" dir="2700000" algn="tl" rotWithShape="0">
                  <a:prstClr val="black">
                    <a:alpha val="30000"/>
                  </a:prstClr>
                </a:outerShdw>
                <a:softEdge rad="0"/>
              </a:effectLst>
            </p:spPr>
            <p:txBody>
              <a:bodyPr lIns="68580" tIns="34290" rIns="68580" bIns="34290"/>
              <a:lstStyle/>
              <a:p>
                <a:pPr>
                  <a:defRPr/>
                </a:pPr>
                <a:endParaRPr lang="zh-CN" altLang="en-US" sz="800">
                  <a:solidFill>
                    <a:prstClr val="black"/>
                  </a:solidFill>
                  <a:ea typeface="微软雅黑" panose="020B0503020204020204" pitchFamily="34" charset="-122"/>
                  <a:cs typeface="Arial" charset="0"/>
                  <a:sym typeface="Arial" panose="020B0604020202020204" pitchFamily="34" charset="0"/>
                </a:endParaRPr>
              </a:p>
            </p:txBody>
          </p:sp>
          <p:sp>
            <p:nvSpPr>
              <p:cNvPr id="95" name="Freeform 5"/>
              <p:cNvSpPr>
                <a:spLocks/>
              </p:cNvSpPr>
              <p:nvPr/>
            </p:nvSpPr>
            <p:spPr bwMode="auto">
              <a:xfrm>
                <a:off x="1688672" y="1966891"/>
                <a:ext cx="2130210" cy="1887988"/>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solidFill>
                <a:srgbClr val="DD0514"/>
              </a:solidFill>
              <a:ln w="19050">
                <a:noFill/>
              </a:ln>
              <a:effectLst>
                <a:softEdge rad="0"/>
              </a:effectLst>
            </p:spPr>
            <p:txBody>
              <a:bodyPr lIns="68580" tIns="34290" rIns="68580" bIns="34290"/>
              <a:lstStyle/>
              <a:p>
                <a:pPr>
                  <a:defRPr/>
                </a:pPr>
                <a:endParaRPr lang="zh-CN" altLang="en-US" sz="800">
                  <a:solidFill>
                    <a:prstClr val="black"/>
                  </a:solidFill>
                  <a:ea typeface="微软雅黑" panose="020B0503020204020204" pitchFamily="34" charset="-122"/>
                  <a:cs typeface="Arial" charset="0"/>
                  <a:sym typeface="Arial" panose="020B0604020202020204" pitchFamily="34" charset="0"/>
                </a:endParaRPr>
              </a:p>
            </p:txBody>
          </p:sp>
        </p:grpSp>
        <p:sp>
          <p:nvSpPr>
            <p:cNvPr id="5134" name="TextBox 15"/>
            <p:cNvSpPr txBox="1">
              <a:spLocks noChangeArrowheads="1"/>
            </p:cNvSpPr>
            <p:nvPr/>
          </p:nvSpPr>
          <p:spPr bwMode="auto">
            <a:xfrm>
              <a:off x="6197990" y="5584103"/>
              <a:ext cx="2042584" cy="913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RU" sz="1600" b="1" dirty="0">
                  <a:solidFill>
                    <a:schemeClr val="bg1"/>
                  </a:solidFill>
                </a:rPr>
                <a:t>1 временный</a:t>
              </a:r>
            </a:p>
            <a:p>
              <a:pPr algn="ctr" eaLnBrk="1" hangingPunct="1"/>
              <a:r>
                <a:rPr lang="ru-RU" altLang="ru-RU" sz="2400" b="1" dirty="0">
                  <a:solidFill>
                    <a:schemeClr val="bg1"/>
                  </a:solidFill>
                </a:rPr>
                <a:t>УИК</a:t>
              </a:r>
            </a:p>
          </p:txBody>
        </p:sp>
      </p:grpSp>
      <p:grpSp>
        <p:nvGrpSpPr>
          <p:cNvPr id="3" name="Группа 2">
            <a:extLst>
              <a:ext uri="{FF2B5EF4-FFF2-40B4-BE49-F238E27FC236}">
                <a16:creationId xmlns:a16="http://schemas.microsoft.com/office/drawing/2014/main" id="{A4A97784-A25E-48A0-AE38-67A607C62962}"/>
              </a:ext>
            </a:extLst>
          </p:cNvPr>
          <p:cNvGrpSpPr/>
          <p:nvPr/>
        </p:nvGrpSpPr>
        <p:grpSpPr>
          <a:xfrm>
            <a:off x="589548" y="2279014"/>
            <a:ext cx="3968610" cy="3077802"/>
            <a:chOff x="1801077" y="2460534"/>
            <a:chExt cx="3281251" cy="2768414"/>
          </a:xfrm>
        </p:grpSpPr>
        <p:grpSp>
          <p:nvGrpSpPr>
            <p:cNvPr id="5122" name="组合 9"/>
            <p:cNvGrpSpPr>
              <a:grpSpLocks/>
            </p:cNvGrpSpPr>
            <p:nvPr/>
          </p:nvGrpSpPr>
          <p:grpSpPr bwMode="auto">
            <a:xfrm>
              <a:off x="1801077" y="2460534"/>
              <a:ext cx="3281251" cy="2768414"/>
              <a:chOff x="1529861" y="1829264"/>
              <a:chExt cx="2452453" cy="2173589"/>
            </a:xfrm>
          </p:grpSpPr>
          <p:sp>
            <p:nvSpPr>
              <p:cNvPr id="17" name="Freeform 5"/>
              <p:cNvSpPr>
                <a:spLocks/>
              </p:cNvSpPr>
              <p:nvPr/>
            </p:nvSpPr>
            <p:spPr bwMode="auto">
              <a:xfrm>
                <a:off x="1529861" y="1829264"/>
                <a:ext cx="2452453" cy="2173589"/>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a:gsLst>
                  <a:gs pos="100000">
                    <a:schemeClr val="bg1"/>
                  </a:gs>
                  <a:gs pos="0">
                    <a:schemeClr val="bg1">
                      <a:lumMod val="85000"/>
                    </a:schemeClr>
                  </a:gs>
                </a:gsLst>
                <a:lin ang="2700000" scaled="1"/>
              </a:gradFill>
              <a:ln w="19050">
                <a:gradFill flip="none" rotWithShape="1">
                  <a:gsLst>
                    <a:gs pos="0">
                      <a:schemeClr val="bg1"/>
                    </a:gs>
                    <a:gs pos="100000">
                      <a:schemeClr val="bg1">
                        <a:lumMod val="85000"/>
                      </a:schemeClr>
                    </a:gs>
                  </a:gsLst>
                  <a:lin ang="2700000" scaled="1"/>
                  <a:tileRect/>
                </a:gradFill>
              </a:ln>
              <a:effectLst>
                <a:outerShdw blurRad="254000" dist="101600" dir="2700000" algn="tl" rotWithShape="0">
                  <a:prstClr val="black">
                    <a:alpha val="30000"/>
                  </a:prstClr>
                </a:outerShdw>
                <a:softEdge rad="0"/>
              </a:effectLst>
            </p:spPr>
            <p:txBody>
              <a:bodyPr lIns="68580" tIns="34290" rIns="68580" bIns="34290"/>
              <a:lstStyle/>
              <a:p>
                <a:pPr>
                  <a:defRPr/>
                </a:pPr>
                <a:endParaRPr lang="zh-CN" altLang="en-US" sz="800">
                  <a:solidFill>
                    <a:prstClr val="black"/>
                  </a:solidFill>
                  <a:ea typeface="微软雅黑" panose="020B0503020204020204" pitchFamily="34" charset="-122"/>
                  <a:cs typeface="Arial" charset="0"/>
                  <a:sym typeface="Arial" panose="020B0604020202020204" pitchFamily="34" charset="0"/>
                </a:endParaRPr>
              </a:p>
            </p:txBody>
          </p:sp>
          <p:sp>
            <p:nvSpPr>
              <p:cNvPr id="18" name="Freeform 5"/>
              <p:cNvSpPr>
                <a:spLocks/>
              </p:cNvSpPr>
              <p:nvPr/>
            </p:nvSpPr>
            <p:spPr bwMode="auto">
              <a:xfrm>
                <a:off x="1688672" y="1966891"/>
                <a:ext cx="2130210" cy="1887988"/>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solidFill>
                <a:srgbClr val="17258D"/>
              </a:solidFill>
              <a:ln w="19050">
                <a:noFill/>
              </a:ln>
              <a:effectLst>
                <a:softEdge rad="0"/>
              </a:effectLst>
            </p:spPr>
            <p:txBody>
              <a:bodyPr lIns="68580" tIns="34290" rIns="68580" bIns="34290"/>
              <a:lstStyle/>
              <a:p>
                <a:pPr>
                  <a:defRPr/>
                </a:pPr>
                <a:endParaRPr lang="zh-CN" altLang="en-US" sz="800">
                  <a:solidFill>
                    <a:prstClr val="black"/>
                  </a:solidFill>
                  <a:ea typeface="微软雅黑" panose="020B0503020204020204" pitchFamily="34" charset="-122"/>
                  <a:cs typeface="Arial" charset="0"/>
                  <a:sym typeface="Arial" panose="020B0604020202020204" pitchFamily="34" charset="0"/>
                </a:endParaRPr>
              </a:p>
            </p:txBody>
          </p:sp>
        </p:grpSp>
        <p:sp>
          <p:nvSpPr>
            <p:cNvPr id="39" name="TextBox 15"/>
            <p:cNvSpPr txBox="1">
              <a:spLocks noChangeArrowheads="1"/>
            </p:cNvSpPr>
            <p:nvPr/>
          </p:nvSpPr>
          <p:spPr bwMode="auto">
            <a:xfrm>
              <a:off x="2389866" y="3044158"/>
              <a:ext cx="2108152" cy="1792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80" tIns="34290" rIns="68580" bIns="3429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RU" sz="2000" b="1" dirty="0">
                  <a:solidFill>
                    <a:schemeClr val="bg1">
                      <a:lumMod val="75000"/>
                    </a:schemeClr>
                  </a:solidFill>
                  <a:effectLst>
                    <a:outerShdw blurRad="38100" dist="38100" dir="2700000" algn="tl">
                      <a:srgbClr val="000000">
                        <a:alpha val="43137"/>
                      </a:srgbClr>
                    </a:outerShdw>
                  </a:effectLst>
                </a:rPr>
                <a:t>Организующая комиссия </a:t>
              </a:r>
              <a:r>
                <a:rPr lang="ru-RU" altLang="ru-RU" b="1" dirty="0">
                  <a:solidFill>
                    <a:schemeClr val="bg1">
                      <a:lumMod val="75000"/>
                    </a:schemeClr>
                  </a:solidFill>
                  <a:effectLst>
                    <a:outerShdw blurRad="38100" dist="38100" dir="2700000" algn="tl">
                      <a:srgbClr val="000000">
                        <a:alpha val="43137"/>
                      </a:srgbClr>
                    </a:outerShdw>
                  </a:effectLst>
                </a:rPr>
                <a:t>- </a:t>
              </a:r>
            </a:p>
            <a:p>
              <a:pPr algn="ctr" eaLnBrk="1" hangingPunct="1"/>
              <a:r>
                <a:rPr lang="ru-RU" altLang="ru-RU" b="1" dirty="0">
                  <a:solidFill>
                    <a:schemeClr val="bg1"/>
                  </a:solidFill>
                </a:rPr>
                <a:t>ТИК</a:t>
              </a:r>
            </a:p>
            <a:p>
              <a:pPr algn="ctr" eaLnBrk="1" hangingPunct="1"/>
              <a:r>
                <a:rPr lang="ru-RU" altLang="ru-RU" b="1" dirty="0">
                  <a:solidFill>
                    <a:schemeClr val="bg1"/>
                  </a:solidFill>
                </a:rPr>
                <a:t>Центрального района</a:t>
              </a:r>
            </a:p>
            <a:p>
              <a:pPr algn="ctr" eaLnBrk="1" hangingPunct="1"/>
              <a:r>
                <a:rPr lang="ru-RU" altLang="ru-RU" b="1" dirty="0">
                  <a:solidFill>
                    <a:schemeClr val="bg1"/>
                  </a:solidFill>
                </a:rPr>
                <a:t>Новокузнецка</a:t>
              </a:r>
            </a:p>
          </p:txBody>
        </p:sp>
      </p:grpSp>
      <p:sp>
        <p:nvSpPr>
          <p:cNvPr id="8" name="TextBox 7">
            <a:extLst>
              <a:ext uri="{FF2B5EF4-FFF2-40B4-BE49-F238E27FC236}">
                <a16:creationId xmlns:a16="http://schemas.microsoft.com/office/drawing/2014/main" id="{1F80D2F0-E1F2-495B-8E93-D141F1E6DE0C}"/>
              </a:ext>
            </a:extLst>
          </p:cNvPr>
          <p:cNvSpPr txBox="1"/>
          <p:nvPr/>
        </p:nvSpPr>
        <p:spPr>
          <a:xfrm>
            <a:off x="4339915" y="5937936"/>
            <a:ext cx="6085757" cy="923330"/>
          </a:xfrm>
          <a:prstGeom prst="rect">
            <a:avLst/>
          </a:prstGeom>
          <a:noFill/>
        </p:spPr>
        <p:txBody>
          <a:bodyPr wrap="square" rtlCol="0">
            <a:spAutoFit/>
          </a:bodyPr>
          <a:lstStyle/>
          <a:p>
            <a:r>
              <a:rPr lang="ru-RU" dirty="0"/>
              <a:t>СИЗО-2 на </a:t>
            </a:r>
            <a:r>
              <a:rPr lang="ru-RU" dirty="0" err="1"/>
              <a:t>Полосухинской</a:t>
            </a:r>
            <a:r>
              <a:rPr lang="ru-RU" dirty="0"/>
              <a:t> закрыт на ремонт, подозреваемые и обвиняемые переведены в другие СИЗО на территории Кузбасса</a:t>
            </a:r>
          </a:p>
        </p:txBody>
      </p:sp>
      <p:grpSp>
        <p:nvGrpSpPr>
          <p:cNvPr id="36" name="Группа 35">
            <a:extLst>
              <a:ext uri="{FF2B5EF4-FFF2-40B4-BE49-F238E27FC236}">
                <a16:creationId xmlns:a16="http://schemas.microsoft.com/office/drawing/2014/main" id="{82AECCCD-A9AF-44F6-A450-8A6CBEB98FD2}"/>
              </a:ext>
            </a:extLst>
          </p:cNvPr>
          <p:cNvGrpSpPr/>
          <p:nvPr/>
        </p:nvGrpSpPr>
        <p:grpSpPr>
          <a:xfrm>
            <a:off x="4456357" y="1690515"/>
            <a:ext cx="2875295" cy="2205935"/>
            <a:chOff x="6329615" y="2874403"/>
            <a:chExt cx="2660649" cy="2283884"/>
          </a:xfrm>
        </p:grpSpPr>
        <p:grpSp>
          <p:nvGrpSpPr>
            <p:cNvPr id="37" name="组合 37">
              <a:extLst>
                <a:ext uri="{FF2B5EF4-FFF2-40B4-BE49-F238E27FC236}">
                  <a16:creationId xmlns:a16="http://schemas.microsoft.com/office/drawing/2014/main" id="{0FBDFCC2-FFB8-4901-ABAB-EE9BC8EF0FAF}"/>
                </a:ext>
              </a:extLst>
            </p:cNvPr>
            <p:cNvGrpSpPr>
              <a:grpSpLocks/>
            </p:cNvGrpSpPr>
            <p:nvPr/>
          </p:nvGrpSpPr>
          <p:grpSpPr bwMode="auto">
            <a:xfrm>
              <a:off x="6329615" y="2874403"/>
              <a:ext cx="2660649" cy="2283884"/>
              <a:chOff x="1529861" y="1829264"/>
              <a:chExt cx="2452453" cy="2173589"/>
            </a:xfrm>
          </p:grpSpPr>
          <p:sp>
            <p:nvSpPr>
              <p:cNvPr id="46" name="Freeform 5">
                <a:extLst>
                  <a:ext uri="{FF2B5EF4-FFF2-40B4-BE49-F238E27FC236}">
                    <a16:creationId xmlns:a16="http://schemas.microsoft.com/office/drawing/2014/main" id="{3B3DF7B1-1DD8-4FE4-BE4D-A1EF8BC71C17}"/>
                  </a:ext>
                </a:extLst>
              </p:cNvPr>
              <p:cNvSpPr>
                <a:spLocks/>
              </p:cNvSpPr>
              <p:nvPr/>
            </p:nvSpPr>
            <p:spPr bwMode="auto">
              <a:xfrm>
                <a:off x="1529861" y="1829264"/>
                <a:ext cx="2452453" cy="2173589"/>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a:gsLst>
                  <a:gs pos="100000">
                    <a:schemeClr val="bg1"/>
                  </a:gs>
                  <a:gs pos="0">
                    <a:schemeClr val="bg1">
                      <a:lumMod val="85000"/>
                    </a:schemeClr>
                  </a:gs>
                </a:gsLst>
                <a:lin ang="2700000" scaled="1"/>
              </a:gradFill>
              <a:ln w="19050">
                <a:gradFill flip="none" rotWithShape="1">
                  <a:gsLst>
                    <a:gs pos="0">
                      <a:schemeClr val="bg1"/>
                    </a:gs>
                    <a:gs pos="100000">
                      <a:schemeClr val="bg1">
                        <a:lumMod val="85000"/>
                      </a:schemeClr>
                    </a:gs>
                  </a:gsLst>
                  <a:lin ang="2700000" scaled="1"/>
                  <a:tileRect/>
                </a:gradFill>
              </a:ln>
              <a:effectLst>
                <a:outerShdw blurRad="254000" dist="101600" dir="2700000" algn="tl" rotWithShape="0">
                  <a:prstClr val="black">
                    <a:alpha val="30000"/>
                  </a:prstClr>
                </a:outerShdw>
                <a:softEdge rad="0"/>
              </a:effectLst>
            </p:spPr>
            <p:txBody>
              <a:bodyPr lIns="68580" tIns="34290" rIns="68580" bIns="34290"/>
              <a:lstStyle/>
              <a:p>
                <a:pPr>
                  <a:defRPr/>
                </a:pPr>
                <a:endParaRPr lang="zh-CN" altLang="en-US" sz="800">
                  <a:solidFill>
                    <a:prstClr val="black"/>
                  </a:solidFill>
                  <a:ea typeface="微软雅黑" panose="020B0503020204020204" pitchFamily="34" charset="-122"/>
                  <a:cs typeface="Arial" charset="0"/>
                  <a:sym typeface="Arial" panose="020B0604020202020204" pitchFamily="34" charset="0"/>
                </a:endParaRPr>
              </a:p>
            </p:txBody>
          </p:sp>
          <p:sp>
            <p:nvSpPr>
              <p:cNvPr id="47" name="Freeform 5">
                <a:extLst>
                  <a:ext uri="{FF2B5EF4-FFF2-40B4-BE49-F238E27FC236}">
                    <a16:creationId xmlns:a16="http://schemas.microsoft.com/office/drawing/2014/main" id="{47AABEDE-04E7-4340-82C0-86B1BF2D63DA}"/>
                  </a:ext>
                </a:extLst>
              </p:cNvPr>
              <p:cNvSpPr>
                <a:spLocks/>
              </p:cNvSpPr>
              <p:nvPr/>
            </p:nvSpPr>
            <p:spPr bwMode="auto">
              <a:xfrm>
                <a:off x="1688672" y="1966891"/>
                <a:ext cx="2130210" cy="1887988"/>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solidFill>
                <a:srgbClr val="DD0514"/>
              </a:solidFill>
              <a:ln w="19050">
                <a:noFill/>
              </a:ln>
              <a:effectLst>
                <a:softEdge rad="0"/>
              </a:effectLst>
            </p:spPr>
            <p:txBody>
              <a:bodyPr lIns="68580" tIns="34290" rIns="68580" bIns="34290"/>
              <a:lstStyle/>
              <a:p>
                <a:pPr>
                  <a:defRPr/>
                </a:pPr>
                <a:endParaRPr lang="zh-CN" altLang="en-US" sz="800">
                  <a:solidFill>
                    <a:prstClr val="black"/>
                  </a:solidFill>
                  <a:ea typeface="微软雅黑" panose="020B0503020204020204" pitchFamily="34" charset="-122"/>
                  <a:cs typeface="Arial" charset="0"/>
                  <a:sym typeface="Arial" panose="020B0604020202020204" pitchFamily="34" charset="0"/>
                </a:endParaRPr>
              </a:p>
            </p:txBody>
          </p:sp>
        </p:grpSp>
        <p:sp>
          <p:nvSpPr>
            <p:cNvPr id="38" name="TextBox 15">
              <a:extLst>
                <a:ext uri="{FF2B5EF4-FFF2-40B4-BE49-F238E27FC236}">
                  <a16:creationId xmlns:a16="http://schemas.microsoft.com/office/drawing/2014/main" id="{A6769A9A-88C4-44A9-95E3-A907AA837151}"/>
                </a:ext>
              </a:extLst>
            </p:cNvPr>
            <p:cNvSpPr txBox="1">
              <a:spLocks noChangeArrowheads="1"/>
            </p:cNvSpPr>
            <p:nvPr/>
          </p:nvSpPr>
          <p:spPr bwMode="auto">
            <a:xfrm>
              <a:off x="6769378" y="3090505"/>
              <a:ext cx="160443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RU" sz="3600" b="1" dirty="0">
                  <a:solidFill>
                    <a:schemeClr val="bg1"/>
                  </a:solidFill>
                </a:rPr>
                <a:t> 18</a:t>
              </a:r>
            </a:p>
          </p:txBody>
        </p:sp>
        <p:sp>
          <p:nvSpPr>
            <p:cNvPr id="40" name="TextBox 15">
              <a:extLst>
                <a:ext uri="{FF2B5EF4-FFF2-40B4-BE49-F238E27FC236}">
                  <a16:creationId xmlns:a16="http://schemas.microsoft.com/office/drawing/2014/main" id="{09609F2E-2E1F-4601-AF46-11E0365AC360}"/>
                </a:ext>
              </a:extLst>
            </p:cNvPr>
            <p:cNvSpPr txBox="1">
              <a:spLocks noChangeArrowheads="1"/>
            </p:cNvSpPr>
            <p:nvPr/>
          </p:nvSpPr>
          <p:spPr bwMode="auto">
            <a:xfrm>
              <a:off x="7261393" y="3612032"/>
              <a:ext cx="887995" cy="454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80" tIns="34290" rIns="68580" bIns="3429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2400" b="1" dirty="0">
                  <a:solidFill>
                    <a:schemeClr val="bg1"/>
                  </a:solidFill>
                </a:rPr>
                <a:t>ОИК</a:t>
              </a:r>
            </a:p>
          </p:txBody>
        </p:sp>
      </p:grpSp>
      <p:sp>
        <p:nvSpPr>
          <p:cNvPr id="6" name="TextBox 5">
            <a:extLst>
              <a:ext uri="{FF2B5EF4-FFF2-40B4-BE49-F238E27FC236}">
                <a16:creationId xmlns:a16="http://schemas.microsoft.com/office/drawing/2014/main" id="{0034D124-2974-4475-A44B-1F7988E67C61}"/>
              </a:ext>
            </a:extLst>
          </p:cNvPr>
          <p:cNvSpPr txBox="1"/>
          <p:nvPr/>
        </p:nvSpPr>
        <p:spPr>
          <a:xfrm>
            <a:off x="5004302" y="2788232"/>
            <a:ext cx="1775785" cy="923330"/>
          </a:xfrm>
          <a:prstGeom prst="rect">
            <a:avLst/>
          </a:prstGeom>
          <a:noFill/>
        </p:spPr>
        <p:txBody>
          <a:bodyPr wrap="square" rtlCol="0">
            <a:spAutoFit/>
          </a:bodyPr>
          <a:lstStyle/>
          <a:p>
            <a:pPr algn="ctr"/>
            <a:r>
              <a:rPr lang="ru-RU" b="1" i="1" dirty="0">
                <a:solidFill>
                  <a:schemeClr val="bg1"/>
                </a:solidFill>
              </a:rPr>
              <a:t>Полномочия возложены на ТИК НГО</a:t>
            </a:r>
          </a:p>
        </p:txBody>
      </p:sp>
    </p:spTree>
    <p:extLst>
      <p:ext uri="{BB962C8B-B14F-4D97-AF65-F5344CB8AC3E}">
        <p14:creationId xmlns:p14="http://schemas.microsoft.com/office/powerpoint/2010/main" val="18792860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Таблица 2">
            <a:extLst>
              <a:ext uri="{FF2B5EF4-FFF2-40B4-BE49-F238E27FC236}">
                <a16:creationId xmlns:a16="http://schemas.microsoft.com/office/drawing/2014/main" id="{DCDF1F45-6C23-48DC-9AA4-C45F0B57E762}"/>
              </a:ext>
            </a:extLst>
          </p:cNvPr>
          <p:cNvGraphicFramePr>
            <a:graphicFrameLocks noGrp="1"/>
          </p:cNvGraphicFramePr>
          <p:nvPr>
            <p:extLst>
              <p:ext uri="{D42A27DB-BD31-4B8C-83A1-F6EECF244321}">
                <p14:modId xmlns:p14="http://schemas.microsoft.com/office/powerpoint/2010/main" val="1181385136"/>
              </p:ext>
            </p:extLst>
          </p:nvPr>
        </p:nvGraphicFramePr>
        <p:xfrm>
          <a:off x="1118937" y="1663284"/>
          <a:ext cx="10022305" cy="3531437"/>
        </p:xfrm>
        <a:graphic>
          <a:graphicData uri="http://schemas.openxmlformats.org/drawingml/2006/table">
            <a:tbl>
              <a:tblPr firstRow="1" bandRow="1">
                <a:tableStyleId>{E8B1032C-EA38-4F05-BA0D-38AFFFC7BED3}</a:tableStyleId>
              </a:tblPr>
              <a:tblGrid>
                <a:gridCol w="6086498">
                  <a:extLst>
                    <a:ext uri="{9D8B030D-6E8A-4147-A177-3AD203B41FA5}">
                      <a16:colId xmlns:a16="http://schemas.microsoft.com/office/drawing/2014/main" val="3275315513"/>
                    </a:ext>
                  </a:extLst>
                </a:gridCol>
                <a:gridCol w="3935807">
                  <a:extLst>
                    <a:ext uri="{9D8B030D-6E8A-4147-A177-3AD203B41FA5}">
                      <a16:colId xmlns:a16="http://schemas.microsoft.com/office/drawing/2014/main" val="1913112917"/>
                    </a:ext>
                  </a:extLst>
                </a:gridCol>
              </a:tblGrid>
              <a:tr h="504491">
                <a:tc>
                  <a:txBody>
                    <a:bodyPr/>
                    <a:lstStyle/>
                    <a:p>
                      <a:pPr marL="0" marR="0" lvl="0" indent="0" algn="l" defTabSz="864017" rtl="0" eaLnBrk="1" fontAlgn="auto" latinLnBrk="0" hangingPunct="1">
                        <a:lnSpc>
                          <a:spcPct val="100000"/>
                        </a:lnSpc>
                        <a:spcBef>
                          <a:spcPts val="0"/>
                        </a:spcBef>
                        <a:spcAft>
                          <a:spcPts val="0"/>
                        </a:spcAft>
                        <a:buClrTx/>
                        <a:buSzTx/>
                        <a:buFontTx/>
                        <a:buNone/>
                        <a:tabLst/>
                        <a:defRPr/>
                      </a:pPr>
                      <a:r>
                        <a:rPr lang="ru-RU" sz="2000" dirty="0"/>
                        <a:t>Наименование ТИК</a:t>
                      </a:r>
                    </a:p>
                  </a:txBody>
                  <a:tcPr marL="72568" marR="72568" marT="36284" marB="36284"/>
                </a:tc>
                <a:tc>
                  <a:txBody>
                    <a:bodyPr/>
                    <a:lstStyle/>
                    <a:p>
                      <a:pPr algn="ctr"/>
                      <a:r>
                        <a:rPr lang="ru-RU" sz="2000" dirty="0"/>
                        <a:t>№ округа</a:t>
                      </a:r>
                    </a:p>
                  </a:txBody>
                  <a:tcPr marL="72568" marR="72568" marT="36284" marB="36284"/>
                </a:tc>
                <a:extLst>
                  <a:ext uri="{0D108BD9-81ED-4DB2-BD59-A6C34878D82A}">
                    <a16:rowId xmlns:a16="http://schemas.microsoft.com/office/drawing/2014/main" val="2178660213"/>
                  </a:ext>
                </a:extLst>
              </a:tr>
              <a:tr h="504491">
                <a:tc>
                  <a:txBody>
                    <a:bodyPr/>
                    <a:lstStyle/>
                    <a:p>
                      <a:pPr marL="0" marR="0" lvl="0" indent="0" algn="l" defTabSz="864017" rtl="0" eaLnBrk="1" fontAlgn="auto" latinLnBrk="0" hangingPunct="1">
                        <a:lnSpc>
                          <a:spcPct val="100000"/>
                        </a:lnSpc>
                        <a:spcBef>
                          <a:spcPts val="0"/>
                        </a:spcBef>
                        <a:spcAft>
                          <a:spcPts val="0"/>
                        </a:spcAft>
                        <a:buClrTx/>
                        <a:buSzTx/>
                        <a:buFontTx/>
                        <a:buNone/>
                        <a:tabLst/>
                        <a:defRPr/>
                      </a:pPr>
                      <a:r>
                        <a:rPr lang="ru-RU" sz="2400" dirty="0"/>
                        <a:t>ТИК Новоильинского района</a:t>
                      </a:r>
                    </a:p>
                  </a:txBody>
                  <a:tcPr marL="72568" marR="72568" marT="36284" marB="36284"/>
                </a:tc>
                <a:tc>
                  <a:txBody>
                    <a:bodyPr/>
                    <a:lstStyle/>
                    <a:p>
                      <a:pPr algn="ctr"/>
                      <a:r>
                        <a:rPr lang="ru-RU" sz="2800" dirty="0"/>
                        <a:t>1, 2, 3</a:t>
                      </a:r>
                    </a:p>
                  </a:txBody>
                  <a:tcPr marL="72568" marR="72568" marT="36284" marB="36284"/>
                </a:tc>
                <a:extLst>
                  <a:ext uri="{0D108BD9-81ED-4DB2-BD59-A6C34878D82A}">
                    <a16:rowId xmlns:a16="http://schemas.microsoft.com/office/drawing/2014/main" val="3397093950"/>
                  </a:ext>
                </a:extLst>
              </a:tr>
              <a:tr h="504491">
                <a:tc>
                  <a:txBody>
                    <a:bodyPr/>
                    <a:lstStyle/>
                    <a:p>
                      <a:pPr marL="0" marR="0" lvl="0" indent="0" algn="l" defTabSz="864017" rtl="0" eaLnBrk="1" fontAlgn="auto" latinLnBrk="0" hangingPunct="1">
                        <a:lnSpc>
                          <a:spcPct val="100000"/>
                        </a:lnSpc>
                        <a:spcBef>
                          <a:spcPts val="0"/>
                        </a:spcBef>
                        <a:spcAft>
                          <a:spcPts val="0"/>
                        </a:spcAft>
                        <a:buClrTx/>
                        <a:buSzTx/>
                        <a:buFontTx/>
                        <a:buNone/>
                        <a:tabLst/>
                        <a:defRPr/>
                      </a:pPr>
                      <a:r>
                        <a:rPr lang="ru-RU" sz="2400" dirty="0"/>
                        <a:t>ТИК Заводского района</a:t>
                      </a:r>
                    </a:p>
                  </a:txBody>
                  <a:tcPr marL="72568" marR="72568" marT="36284" marB="36284"/>
                </a:tc>
                <a:tc>
                  <a:txBody>
                    <a:bodyPr/>
                    <a:lstStyle/>
                    <a:p>
                      <a:pPr algn="ctr"/>
                      <a:r>
                        <a:rPr lang="ru-RU" sz="2800" dirty="0"/>
                        <a:t>4, 5, 6</a:t>
                      </a:r>
                    </a:p>
                  </a:txBody>
                  <a:tcPr marL="72568" marR="72568" marT="36284" marB="36284"/>
                </a:tc>
                <a:extLst>
                  <a:ext uri="{0D108BD9-81ED-4DB2-BD59-A6C34878D82A}">
                    <a16:rowId xmlns:a16="http://schemas.microsoft.com/office/drawing/2014/main" val="1971257684"/>
                  </a:ext>
                </a:extLst>
              </a:tr>
              <a:tr h="504491">
                <a:tc>
                  <a:txBody>
                    <a:bodyPr/>
                    <a:lstStyle/>
                    <a:p>
                      <a:pPr marL="0" marR="0" lvl="0" indent="0" algn="l" defTabSz="864017" rtl="0" eaLnBrk="1" fontAlgn="auto" latinLnBrk="0" hangingPunct="1">
                        <a:lnSpc>
                          <a:spcPct val="100000"/>
                        </a:lnSpc>
                        <a:spcBef>
                          <a:spcPts val="0"/>
                        </a:spcBef>
                        <a:spcAft>
                          <a:spcPts val="0"/>
                        </a:spcAft>
                        <a:buClrTx/>
                        <a:buSzTx/>
                        <a:buFontTx/>
                        <a:buNone/>
                        <a:tabLst/>
                        <a:defRPr/>
                      </a:pPr>
                      <a:r>
                        <a:rPr lang="ru-RU" sz="2400" dirty="0"/>
                        <a:t>ТИК Кузнецкого района</a:t>
                      </a:r>
                    </a:p>
                  </a:txBody>
                  <a:tcPr marL="72568" marR="72568" marT="36284" marB="36284"/>
                </a:tc>
                <a:tc>
                  <a:txBody>
                    <a:bodyPr/>
                    <a:lstStyle/>
                    <a:p>
                      <a:pPr algn="ctr"/>
                      <a:r>
                        <a:rPr lang="ru-RU" sz="2800" dirty="0"/>
                        <a:t>7, 11</a:t>
                      </a:r>
                    </a:p>
                  </a:txBody>
                  <a:tcPr marL="72568" marR="72568" marT="36284" marB="36284"/>
                </a:tc>
                <a:extLst>
                  <a:ext uri="{0D108BD9-81ED-4DB2-BD59-A6C34878D82A}">
                    <a16:rowId xmlns:a16="http://schemas.microsoft.com/office/drawing/2014/main" val="199348619"/>
                  </a:ext>
                </a:extLst>
              </a:tr>
              <a:tr h="504491">
                <a:tc>
                  <a:txBody>
                    <a:bodyPr/>
                    <a:lstStyle/>
                    <a:p>
                      <a:pPr marL="0" marR="0" lvl="0" indent="0" algn="l" defTabSz="864017" rtl="0" eaLnBrk="1" fontAlgn="auto" latinLnBrk="0" hangingPunct="1">
                        <a:lnSpc>
                          <a:spcPct val="100000"/>
                        </a:lnSpc>
                        <a:spcBef>
                          <a:spcPts val="0"/>
                        </a:spcBef>
                        <a:spcAft>
                          <a:spcPts val="0"/>
                        </a:spcAft>
                        <a:buClrTx/>
                        <a:buSzTx/>
                        <a:buFontTx/>
                        <a:buNone/>
                        <a:tabLst/>
                        <a:defRPr/>
                      </a:pPr>
                      <a:r>
                        <a:rPr lang="ru-RU" sz="2400" dirty="0"/>
                        <a:t>ТИК Орджоникидзевского района</a:t>
                      </a:r>
                    </a:p>
                  </a:txBody>
                  <a:tcPr marL="72568" marR="72568" marT="36284" marB="36284"/>
                </a:tc>
                <a:tc>
                  <a:txBody>
                    <a:bodyPr/>
                    <a:lstStyle/>
                    <a:p>
                      <a:pPr algn="ctr"/>
                      <a:r>
                        <a:rPr lang="ru-RU" sz="2800" dirty="0"/>
                        <a:t>8, 9, 10</a:t>
                      </a:r>
                    </a:p>
                  </a:txBody>
                  <a:tcPr marL="72568" marR="72568" marT="36284" marB="36284"/>
                </a:tc>
                <a:extLst>
                  <a:ext uri="{0D108BD9-81ED-4DB2-BD59-A6C34878D82A}">
                    <a16:rowId xmlns:a16="http://schemas.microsoft.com/office/drawing/2014/main" val="3220693114"/>
                  </a:ext>
                </a:extLst>
              </a:tr>
              <a:tr h="504491">
                <a:tc>
                  <a:txBody>
                    <a:bodyPr/>
                    <a:lstStyle/>
                    <a:p>
                      <a:pPr marL="0" marR="0" lvl="0" indent="0" algn="l" defTabSz="864017" rtl="0" eaLnBrk="1" fontAlgn="auto" latinLnBrk="0" hangingPunct="1">
                        <a:lnSpc>
                          <a:spcPct val="100000"/>
                        </a:lnSpc>
                        <a:spcBef>
                          <a:spcPts val="0"/>
                        </a:spcBef>
                        <a:spcAft>
                          <a:spcPts val="0"/>
                        </a:spcAft>
                        <a:buClrTx/>
                        <a:buSzTx/>
                        <a:buFontTx/>
                        <a:buNone/>
                        <a:tabLst/>
                        <a:defRPr/>
                      </a:pPr>
                      <a:r>
                        <a:rPr lang="ru-RU" sz="2400" dirty="0"/>
                        <a:t>ТИК Центрального района</a:t>
                      </a:r>
                    </a:p>
                  </a:txBody>
                  <a:tcPr marL="72568" marR="72568" marT="36284" marB="36284"/>
                </a:tc>
                <a:tc>
                  <a:txBody>
                    <a:bodyPr/>
                    <a:lstStyle/>
                    <a:p>
                      <a:pPr algn="ctr"/>
                      <a:r>
                        <a:rPr lang="ru-RU" sz="2800" dirty="0"/>
                        <a:t>12, 13, 14, 15</a:t>
                      </a:r>
                    </a:p>
                  </a:txBody>
                  <a:tcPr marL="72568" marR="72568" marT="36284" marB="36284"/>
                </a:tc>
                <a:extLst>
                  <a:ext uri="{0D108BD9-81ED-4DB2-BD59-A6C34878D82A}">
                    <a16:rowId xmlns:a16="http://schemas.microsoft.com/office/drawing/2014/main" val="2409757172"/>
                  </a:ext>
                </a:extLst>
              </a:tr>
              <a:tr h="504491">
                <a:tc>
                  <a:txBody>
                    <a:bodyPr/>
                    <a:lstStyle/>
                    <a:p>
                      <a:pPr marL="0" marR="0" lvl="0" indent="0" algn="l" defTabSz="864017" rtl="0" eaLnBrk="1" fontAlgn="auto" latinLnBrk="0" hangingPunct="1">
                        <a:lnSpc>
                          <a:spcPct val="100000"/>
                        </a:lnSpc>
                        <a:spcBef>
                          <a:spcPts val="0"/>
                        </a:spcBef>
                        <a:spcAft>
                          <a:spcPts val="0"/>
                        </a:spcAft>
                        <a:buClrTx/>
                        <a:buSzTx/>
                        <a:buFontTx/>
                        <a:buNone/>
                        <a:tabLst/>
                        <a:defRPr/>
                      </a:pPr>
                      <a:r>
                        <a:rPr lang="ru-RU" sz="2400" dirty="0"/>
                        <a:t>ТИК Куйбышевского района</a:t>
                      </a:r>
                    </a:p>
                  </a:txBody>
                  <a:tcPr marL="72568" marR="72568" marT="36284" marB="36284"/>
                </a:tc>
                <a:tc>
                  <a:txBody>
                    <a:bodyPr/>
                    <a:lstStyle/>
                    <a:p>
                      <a:pPr algn="ctr"/>
                      <a:r>
                        <a:rPr lang="ru-RU" sz="2800" dirty="0"/>
                        <a:t>16, 17, 18</a:t>
                      </a:r>
                    </a:p>
                  </a:txBody>
                  <a:tcPr marL="72568" marR="72568" marT="36284" marB="36284"/>
                </a:tc>
                <a:extLst>
                  <a:ext uri="{0D108BD9-81ED-4DB2-BD59-A6C34878D82A}">
                    <a16:rowId xmlns:a16="http://schemas.microsoft.com/office/drawing/2014/main" val="1437622674"/>
                  </a:ext>
                </a:extLst>
              </a:tr>
            </a:tbl>
          </a:graphicData>
        </a:graphic>
      </p:graphicFrame>
      <p:sp>
        <p:nvSpPr>
          <p:cNvPr id="4" name="TextBox 3">
            <a:extLst>
              <a:ext uri="{FF2B5EF4-FFF2-40B4-BE49-F238E27FC236}">
                <a16:creationId xmlns:a16="http://schemas.microsoft.com/office/drawing/2014/main" id="{DE1E8F12-00F4-4ECF-AACE-159657DFAE3E}"/>
              </a:ext>
            </a:extLst>
          </p:cNvPr>
          <p:cNvSpPr txBox="1"/>
          <p:nvPr/>
        </p:nvSpPr>
        <p:spPr>
          <a:xfrm>
            <a:off x="168443" y="143230"/>
            <a:ext cx="10311062" cy="853182"/>
          </a:xfrm>
          <a:prstGeom prst="rect">
            <a:avLst/>
          </a:prstGeom>
          <a:noFill/>
        </p:spPr>
        <p:txBody>
          <a:bodyPr wrap="square" rtlCol="0">
            <a:spAutoFit/>
          </a:bodyPr>
          <a:lstStyle/>
          <a:p>
            <a:pPr>
              <a:spcAft>
                <a:spcPts val="600"/>
              </a:spcAft>
            </a:pPr>
            <a:r>
              <a:rPr lang="ru-RU" sz="2222" b="1" dirty="0">
                <a:solidFill>
                  <a:schemeClr val="bg1"/>
                </a:solidFill>
                <a:latin typeface="Futura PT Bold" panose="020B0902020204020203" pitchFamily="34" charset="-52"/>
              </a:rPr>
              <a:t>ПОЛНОМОЧИЯ ОКРУЖНЫХ ИЗБИРАТЕЛЬНЫХ КОМИССИЙ</a:t>
            </a:r>
          </a:p>
          <a:p>
            <a:pPr>
              <a:spcAft>
                <a:spcPts val="1200"/>
              </a:spcAft>
            </a:pPr>
            <a:r>
              <a:rPr lang="ru-RU" sz="2222" b="1" dirty="0">
                <a:solidFill>
                  <a:srgbClr val="002060"/>
                </a:solidFill>
                <a:latin typeface="Futura PT Bold" panose="020B0902020204020203" pitchFamily="34" charset="-52"/>
              </a:rPr>
              <a:t>по выборам депутатов Новокузнецкого городского Совета народных депутатов</a:t>
            </a:r>
          </a:p>
        </p:txBody>
      </p:sp>
    </p:spTree>
    <p:extLst>
      <p:ext uri="{BB962C8B-B14F-4D97-AF65-F5344CB8AC3E}">
        <p14:creationId xmlns:p14="http://schemas.microsoft.com/office/powerpoint/2010/main" val="39589368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TextBox 50">
            <a:extLst>
              <a:ext uri="{FF2B5EF4-FFF2-40B4-BE49-F238E27FC236}">
                <a16:creationId xmlns:a16="http://schemas.microsoft.com/office/drawing/2014/main" id="{5DB3B67C-FDCE-4B3C-BD18-05000A3AABCD}"/>
              </a:ext>
            </a:extLst>
          </p:cNvPr>
          <p:cNvSpPr txBox="1"/>
          <p:nvPr/>
        </p:nvSpPr>
        <p:spPr>
          <a:xfrm>
            <a:off x="168443" y="143230"/>
            <a:ext cx="7772526" cy="853182"/>
          </a:xfrm>
          <a:prstGeom prst="rect">
            <a:avLst/>
          </a:prstGeom>
          <a:noFill/>
        </p:spPr>
        <p:txBody>
          <a:bodyPr wrap="square" rtlCol="0">
            <a:spAutoFit/>
          </a:bodyPr>
          <a:lstStyle/>
          <a:p>
            <a:pPr>
              <a:spcAft>
                <a:spcPts val="600"/>
              </a:spcAft>
            </a:pPr>
            <a:r>
              <a:rPr lang="ru-RU" sz="2222" b="1" dirty="0">
                <a:solidFill>
                  <a:schemeClr val="bg1"/>
                </a:solidFill>
                <a:latin typeface="Futura PT Bold" panose="020B0902020204020203" pitchFamily="34" charset="-52"/>
              </a:rPr>
              <a:t>ТЕРРИТОРИАЛЬНЫЕ ИЗБИРАТЕЛЬНЫЕ КОМИССИИ</a:t>
            </a:r>
          </a:p>
          <a:p>
            <a:pPr>
              <a:spcAft>
                <a:spcPts val="1200"/>
              </a:spcAft>
            </a:pPr>
            <a:r>
              <a:rPr lang="ru-RU" sz="2222" b="1" dirty="0">
                <a:solidFill>
                  <a:srgbClr val="002060"/>
                </a:solidFill>
                <a:latin typeface="Futura PT Bold" panose="020B0902020204020203" pitchFamily="34" charset="-52"/>
              </a:rPr>
              <a:t>Новокузнецкого городского округа</a:t>
            </a:r>
          </a:p>
        </p:txBody>
      </p:sp>
      <p:graphicFrame>
        <p:nvGraphicFramePr>
          <p:cNvPr id="6" name="Таблица 5">
            <a:extLst>
              <a:ext uri="{FF2B5EF4-FFF2-40B4-BE49-F238E27FC236}">
                <a16:creationId xmlns:a16="http://schemas.microsoft.com/office/drawing/2014/main" id="{798B442E-770E-418E-AC46-09DB570B5E90}"/>
              </a:ext>
            </a:extLst>
          </p:cNvPr>
          <p:cNvGraphicFramePr>
            <a:graphicFrameLocks noGrp="1"/>
          </p:cNvGraphicFramePr>
          <p:nvPr>
            <p:extLst>
              <p:ext uri="{D42A27DB-BD31-4B8C-83A1-F6EECF244321}">
                <p14:modId xmlns:p14="http://schemas.microsoft.com/office/powerpoint/2010/main" val="86153295"/>
              </p:ext>
            </p:extLst>
          </p:nvPr>
        </p:nvGraphicFramePr>
        <p:xfrm>
          <a:off x="168442" y="1175773"/>
          <a:ext cx="11670631" cy="4726981"/>
        </p:xfrm>
        <a:graphic>
          <a:graphicData uri="http://schemas.openxmlformats.org/drawingml/2006/table">
            <a:tbl>
              <a:tblPr firstRow="1" bandRow="1">
                <a:tableStyleId>{5C22544A-7EE6-4342-B048-85BDC9FD1C3A}</a:tableStyleId>
              </a:tblPr>
              <a:tblGrid>
                <a:gridCol w="782053">
                  <a:extLst>
                    <a:ext uri="{9D8B030D-6E8A-4147-A177-3AD203B41FA5}">
                      <a16:colId xmlns:a16="http://schemas.microsoft.com/office/drawing/2014/main" val="2732590070"/>
                    </a:ext>
                  </a:extLst>
                </a:gridCol>
                <a:gridCol w="3970421">
                  <a:extLst>
                    <a:ext uri="{9D8B030D-6E8A-4147-A177-3AD203B41FA5}">
                      <a16:colId xmlns:a16="http://schemas.microsoft.com/office/drawing/2014/main" val="4217046242"/>
                    </a:ext>
                  </a:extLst>
                </a:gridCol>
                <a:gridCol w="3477126">
                  <a:extLst>
                    <a:ext uri="{9D8B030D-6E8A-4147-A177-3AD203B41FA5}">
                      <a16:colId xmlns:a16="http://schemas.microsoft.com/office/drawing/2014/main" val="2990365593"/>
                    </a:ext>
                  </a:extLst>
                </a:gridCol>
                <a:gridCol w="1756611">
                  <a:extLst>
                    <a:ext uri="{9D8B030D-6E8A-4147-A177-3AD203B41FA5}">
                      <a16:colId xmlns:a16="http://schemas.microsoft.com/office/drawing/2014/main" val="3181043016"/>
                    </a:ext>
                  </a:extLst>
                </a:gridCol>
                <a:gridCol w="1684420">
                  <a:extLst>
                    <a:ext uri="{9D8B030D-6E8A-4147-A177-3AD203B41FA5}">
                      <a16:colId xmlns:a16="http://schemas.microsoft.com/office/drawing/2014/main" val="3109248120"/>
                    </a:ext>
                  </a:extLst>
                </a:gridCol>
              </a:tblGrid>
              <a:tr h="899553">
                <a:tc>
                  <a:txBody>
                    <a:bodyPr/>
                    <a:lstStyle/>
                    <a:p>
                      <a:pPr algn="ctr"/>
                      <a:r>
                        <a:rPr lang="ru-RU" sz="2000" dirty="0"/>
                        <a:t>№ п/п</a:t>
                      </a:r>
                    </a:p>
                  </a:txBody>
                  <a:tcPr marL="72568" marR="72568" marT="36284" marB="36284"/>
                </a:tc>
                <a:tc>
                  <a:txBody>
                    <a:bodyPr/>
                    <a:lstStyle/>
                    <a:p>
                      <a:pPr algn="ctr"/>
                      <a:r>
                        <a:rPr lang="ru-RU" sz="2000" dirty="0"/>
                        <a:t>Наименование территориальной избирательной комиссии</a:t>
                      </a:r>
                    </a:p>
                  </a:txBody>
                  <a:tcPr marL="72568" marR="72568" marT="36284" marB="36284"/>
                </a:tc>
                <a:tc>
                  <a:txBody>
                    <a:bodyPr/>
                    <a:lstStyle/>
                    <a:p>
                      <a:pPr algn="ctr"/>
                      <a:r>
                        <a:rPr lang="ru-RU" sz="2000" dirty="0"/>
                        <a:t>Адрес </a:t>
                      </a:r>
                    </a:p>
                  </a:txBody>
                  <a:tcPr marL="72568" marR="72568" marT="36284" marB="36284"/>
                </a:tc>
                <a:tc>
                  <a:txBody>
                    <a:bodyPr/>
                    <a:lstStyle/>
                    <a:p>
                      <a:pPr marL="0" marR="0" lvl="0" indent="0" algn="ctr" defTabSz="864017" rtl="0" eaLnBrk="1" fontAlgn="auto" latinLnBrk="0" hangingPunct="1">
                        <a:lnSpc>
                          <a:spcPct val="100000"/>
                        </a:lnSpc>
                        <a:spcBef>
                          <a:spcPts val="0"/>
                        </a:spcBef>
                        <a:spcAft>
                          <a:spcPts val="0"/>
                        </a:spcAft>
                        <a:buClrTx/>
                        <a:buSzTx/>
                        <a:buFontTx/>
                        <a:buNone/>
                        <a:tabLst/>
                        <a:defRPr/>
                      </a:pPr>
                      <a:r>
                        <a:rPr lang="ru-RU" sz="2000" dirty="0"/>
                        <a:t>Количество членов ТИК</a:t>
                      </a:r>
                    </a:p>
                  </a:txBody>
                  <a:tcPr marL="72568" marR="72568" marT="36284" marB="36284"/>
                </a:tc>
                <a:tc>
                  <a:txBody>
                    <a:bodyPr/>
                    <a:lstStyle/>
                    <a:p>
                      <a:pPr marL="0" marR="0" lvl="0" indent="0" algn="ctr" defTabSz="864017" rtl="0" eaLnBrk="1" fontAlgn="auto" latinLnBrk="0" hangingPunct="1">
                        <a:lnSpc>
                          <a:spcPct val="100000"/>
                        </a:lnSpc>
                        <a:spcBef>
                          <a:spcPts val="0"/>
                        </a:spcBef>
                        <a:spcAft>
                          <a:spcPts val="0"/>
                        </a:spcAft>
                        <a:buClrTx/>
                        <a:buSzTx/>
                        <a:buFontTx/>
                        <a:buNone/>
                        <a:tabLst/>
                        <a:defRPr/>
                      </a:pPr>
                      <a:r>
                        <a:rPr lang="ru-RU" sz="2000" dirty="0"/>
                        <a:t>Кол-во УИК в подчинении</a:t>
                      </a:r>
                    </a:p>
                  </a:txBody>
                  <a:tcPr marL="72568" marR="72568" marT="36284" marB="36284"/>
                </a:tc>
                <a:extLst>
                  <a:ext uri="{0D108BD9-81ED-4DB2-BD59-A6C34878D82A}">
                    <a16:rowId xmlns:a16="http://schemas.microsoft.com/office/drawing/2014/main" val="3012613136"/>
                  </a:ext>
                </a:extLst>
              </a:tr>
              <a:tr h="524210">
                <a:tc>
                  <a:txBody>
                    <a:bodyPr/>
                    <a:lstStyle/>
                    <a:p>
                      <a:pPr marL="0" marR="0" lvl="0" indent="0" algn="l" defTabSz="864017" rtl="0" eaLnBrk="1" fontAlgn="auto" latinLnBrk="0" hangingPunct="1">
                        <a:lnSpc>
                          <a:spcPct val="100000"/>
                        </a:lnSpc>
                        <a:spcBef>
                          <a:spcPts val="0"/>
                        </a:spcBef>
                        <a:spcAft>
                          <a:spcPts val="0"/>
                        </a:spcAft>
                        <a:buClrTx/>
                        <a:buSzTx/>
                        <a:buFont typeface="+mj-lt"/>
                        <a:buNone/>
                        <a:tabLst/>
                        <a:defRPr/>
                      </a:pPr>
                      <a:r>
                        <a:rPr lang="ru-RU" sz="2000" dirty="0"/>
                        <a:t>1.</a:t>
                      </a:r>
                    </a:p>
                  </a:txBody>
                  <a:tcPr marL="72568" marR="72568" marT="36284" marB="36284"/>
                </a:tc>
                <a:tc>
                  <a:txBody>
                    <a:bodyPr/>
                    <a:lstStyle/>
                    <a:p>
                      <a:pPr marL="0" marR="0" lvl="0" indent="0" algn="l" defTabSz="864017" rtl="0" eaLnBrk="1" fontAlgn="auto" latinLnBrk="0" hangingPunct="1">
                        <a:lnSpc>
                          <a:spcPct val="100000"/>
                        </a:lnSpc>
                        <a:spcBef>
                          <a:spcPts val="0"/>
                        </a:spcBef>
                        <a:spcAft>
                          <a:spcPts val="0"/>
                        </a:spcAft>
                        <a:buClrTx/>
                        <a:buSzTx/>
                        <a:buFontTx/>
                        <a:buNone/>
                        <a:tabLst/>
                        <a:defRPr/>
                      </a:pPr>
                      <a:r>
                        <a:rPr lang="ru-RU" sz="2000" dirty="0"/>
                        <a:t>ТИК Заводского района</a:t>
                      </a:r>
                    </a:p>
                  </a:txBody>
                  <a:tcPr marL="72568" marR="72568" marT="36284" marB="36284"/>
                </a:tc>
                <a:tc>
                  <a:txBody>
                    <a:bodyPr/>
                    <a:lstStyle/>
                    <a:p>
                      <a:pPr algn="ctr"/>
                      <a:r>
                        <a:rPr lang="ru-RU" sz="2000" dirty="0"/>
                        <a:t>ул. Тореза, 22Б, </a:t>
                      </a:r>
                      <a:r>
                        <a:rPr lang="ru-RU" sz="2000" dirty="0" err="1"/>
                        <a:t>каб</a:t>
                      </a:r>
                      <a:r>
                        <a:rPr lang="ru-RU" sz="2000" dirty="0"/>
                        <a:t>. 2</a:t>
                      </a:r>
                    </a:p>
                  </a:txBody>
                  <a:tcPr marL="72568" marR="72568" marT="36284" marB="36284"/>
                </a:tc>
                <a:tc>
                  <a:txBody>
                    <a:bodyPr/>
                    <a:lstStyle/>
                    <a:p>
                      <a:pPr algn="ctr"/>
                      <a:r>
                        <a:rPr lang="ru-RU" sz="2000" dirty="0"/>
                        <a:t>9</a:t>
                      </a:r>
                    </a:p>
                  </a:txBody>
                  <a:tcPr marL="72568" marR="72568" marT="36284" marB="36284"/>
                </a:tc>
                <a:tc>
                  <a:txBody>
                    <a:bodyPr/>
                    <a:lstStyle/>
                    <a:p>
                      <a:pPr algn="ctr"/>
                      <a:r>
                        <a:rPr lang="ru-RU" sz="2000" dirty="0"/>
                        <a:t>34</a:t>
                      </a:r>
                    </a:p>
                  </a:txBody>
                  <a:tcPr marL="72568" marR="72568" marT="36284" marB="36284"/>
                </a:tc>
                <a:extLst>
                  <a:ext uri="{0D108BD9-81ED-4DB2-BD59-A6C34878D82A}">
                    <a16:rowId xmlns:a16="http://schemas.microsoft.com/office/drawing/2014/main" val="241661383"/>
                  </a:ext>
                </a:extLst>
              </a:tr>
              <a:tr h="524210">
                <a:tc>
                  <a:txBody>
                    <a:bodyPr/>
                    <a:lstStyle/>
                    <a:p>
                      <a:pPr marL="0" marR="0" lvl="0" indent="0" algn="l" defTabSz="864017" rtl="0" eaLnBrk="1" fontAlgn="auto" latinLnBrk="0" hangingPunct="1">
                        <a:lnSpc>
                          <a:spcPct val="100000"/>
                        </a:lnSpc>
                        <a:spcBef>
                          <a:spcPts val="0"/>
                        </a:spcBef>
                        <a:spcAft>
                          <a:spcPts val="0"/>
                        </a:spcAft>
                        <a:buClrTx/>
                        <a:buSzTx/>
                        <a:buFont typeface="+mj-lt"/>
                        <a:buNone/>
                        <a:tabLst/>
                        <a:defRPr/>
                      </a:pPr>
                      <a:r>
                        <a:rPr lang="ru-RU" sz="2000" dirty="0"/>
                        <a:t>2.</a:t>
                      </a:r>
                    </a:p>
                  </a:txBody>
                  <a:tcPr marL="72568" marR="72568" marT="36284" marB="36284"/>
                </a:tc>
                <a:tc>
                  <a:txBody>
                    <a:bodyPr/>
                    <a:lstStyle/>
                    <a:p>
                      <a:pPr marL="0" marR="0" lvl="0" indent="0" algn="l" defTabSz="864017" rtl="0" eaLnBrk="1" fontAlgn="auto" latinLnBrk="0" hangingPunct="1">
                        <a:lnSpc>
                          <a:spcPct val="100000"/>
                        </a:lnSpc>
                        <a:spcBef>
                          <a:spcPts val="0"/>
                        </a:spcBef>
                        <a:spcAft>
                          <a:spcPts val="0"/>
                        </a:spcAft>
                        <a:buClrTx/>
                        <a:buSzTx/>
                        <a:buFontTx/>
                        <a:buNone/>
                        <a:tabLst/>
                        <a:defRPr/>
                      </a:pPr>
                      <a:r>
                        <a:rPr lang="ru-RU" sz="2000" dirty="0"/>
                        <a:t>ТИК Кузнецкого района</a:t>
                      </a:r>
                    </a:p>
                  </a:txBody>
                  <a:tcPr marL="72568" marR="72568" marT="36284" marB="36284"/>
                </a:tc>
                <a:tc>
                  <a:txBody>
                    <a:bodyPr/>
                    <a:lstStyle/>
                    <a:p>
                      <a:pPr algn="ctr"/>
                      <a:r>
                        <a:rPr lang="ru-RU" sz="2000" dirty="0"/>
                        <a:t>ул. Ленина, 38, </a:t>
                      </a:r>
                      <a:r>
                        <a:rPr lang="ru-RU" sz="2000" dirty="0" err="1"/>
                        <a:t>каб</a:t>
                      </a:r>
                      <a:r>
                        <a:rPr lang="ru-RU" sz="2000" dirty="0"/>
                        <a:t>. 31</a:t>
                      </a:r>
                    </a:p>
                  </a:txBody>
                  <a:tcPr marL="72568" marR="72568" marT="36284" marB="36284"/>
                </a:tc>
                <a:tc>
                  <a:txBody>
                    <a:bodyPr/>
                    <a:lstStyle/>
                    <a:p>
                      <a:pPr algn="ctr"/>
                      <a:r>
                        <a:rPr lang="ru-RU" sz="2000" dirty="0"/>
                        <a:t>9</a:t>
                      </a:r>
                    </a:p>
                  </a:txBody>
                  <a:tcPr marL="72568" marR="72568" marT="36284" marB="36284"/>
                </a:tc>
                <a:tc>
                  <a:txBody>
                    <a:bodyPr/>
                    <a:lstStyle/>
                    <a:p>
                      <a:pPr algn="ctr"/>
                      <a:r>
                        <a:rPr lang="ru-RU" sz="2000" dirty="0"/>
                        <a:t>16</a:t>
                      </a:r>
                    </a:p>
                  </a:txBody>
                  <a:tcPr marL="72568" marR="72568" marT="36284" marB="36284"/>
                </a:tc>
                <a:extLst>
                  <a:ext uri="{0D108BD9-81ED-4DB2-BD59-A6C34878D82A}">
                    <a16:rowId xmlns:a16="http://schemas.microsoft.com/office/drawing/2014/main" val="2727400425"/>
                  </a:ext>
                </a:extLst>
              </a:tr>
              <a:tr h="524210">
                <a:tc>
                  <a:txBody>
                    <a:bodyPr/>
                    <a:lstStyle/>
                    <a:p>
                      <a:pPr marL="0" marR="0" lvl="0" indent="0" algn="l" defTabSz="864017" rtl="0" eaLnBrk="1" fontAlgn="auto" latinLnBrk="0" hangingPunct="1">
                        <a:lnSpc>
                          <a:spcPct val="100000"/>
                        </a:lnSpc>
                        <a:spcBef>
                          <a:spcPts val="0"/>
                        </a:spcBef>
                        <a:spcAft>
                          <a:spcPts val="0"/>
                        </a:spcAft>
                        <a:buClrTx/>
                        <a:buSzTx/>
                        <a:buFont typeface="+mj-lt"/>
                        <a:buNone/>
                        <a:tabLst/>
                        <a:defRPr/>
                      </a:pPr>
                      <a:r>
                        <a:rPr lang="ru-RU" sz="2000" dirty="0"/>
                        <a:t>3.</a:t>
                      </a:r>
                    </a:p>
                  </a:txBody>
                  <a:tcPr marL="72568" marR="72568" marT="36284" marB="36284"/>
                </a:tc>
                <a:tc>
                  <a:txBody>
                    <a:bodyPr/>
                    <a:lstStyle/>
                    <a:p>
                      <a:pPr marL="0" marR="0" lvl="0" indent="0" algn="l" defTabSz="864017" rtl="0" eaLnBrk="1" fontAlgn="auto" latinLnBrk="0" hangingPunct="1">
                        <a:lnSpc>
                          <a:spcPct val="100000"/>
                        </a:lnSpc>
                        <a:spcBef>
                          <a:spcPts val="0"/>
                        </a:spcBef>
                        <a:spcAft>
                          <a:spcPts val="0"/>
                        </a:spcAft>
                        <a:buClrTx/>
                        <a:buSzTx/>
                        <a:buFontTx/>
                        <a:buNone/>
                        <a:tabLst/>
                        <a:defRPr/>
                      </a:pPr>
                      <a:r>
                        <a:rPr lang="ru-RU" sz="2000" dirty="0"/>
                        <a:t>ТИК Куйбышевского района</a:t>
                      </a:r>
                    </a:p>
                  </a:txBody>
                  <a:tcPr marL="72568" marR="72568" marT="36284" marB="36284"/>
                </a:tc>
                <a:tc>
                  <a:txBody>
                    <a:bodyPr/>
                    <a:lstStyle/>
                    <a:p>
                      <a:pPr algn="ctr"/>
                      <a:r>
                        <a:rPr lang="ru-RU" sz="2000" dirty="0"/>
                        <a:t>пр. Курако, 37, </a:t>
                      </a:r>
                      <a:r>
                        <a:rPr lang="ru-RU" sz="2000" dirty="0" err="1"/>
                        <a:t>каб</a:t>
                      </a:r>
                      <a:r>
                        <a:rPr lang="ru-RU" sz="2000" dirty="0"/>
                        <a:t>. 1</a:t>
                      </a:r>
                    </a:p>
                  </a:txBody>
                  <a:tcPr marL="72568" marR="72568" marT="36284" marB="36284"/>
                </a:tc>
                <a:tc>
                  <a:txBody>
                    <a:bodyPr/>
                    <a:lstStyle/>
                    <a:p>
                      <a:pPr algn="ctr"/>
                      <a:r>
                        <a:rPr lang="ru-RU" sz="2000" dirty="0"/>
                        <a:t>9</a:t>
                      </a:r>
                    </a:p>
                  </a:txBody>
                  <a:tcPr marL="72568" marR="72568" marT="36284" marB="36284"/>
                </a:tc>
                <a:tc>
                  <a:txBody>
                    <a:bodyPr/>
                    <a:lstStyle/>
                    <a:p>
                      <a:pPr algn="ctr"/>
                      <a:r>
                        <a:rPr lang="ru-RU" sz="2000" dirty="0"/>
                        <a:t>34</a:t>
                      </a:r>
                    </a:p>
                  </a:txBody>
                  <a:tcPr marL="72568" marR="72568" marT="36284" marB="36284"/>
                </a:tc>
                <a:extLst>
                  <a:ext uri="{0D108BD9-81ED-4DB2-BD59-A6C34878D82A}">
                    <a16:rowId xmlns:a16="http://schemas.microsoft.com/office/drawing/2014/main" val="3004385956"/>
                  </a:ext>
                </a:extLst>
              </a:tr>
              <a:tr h="524210">
                <a:tc>
                  <a:txBody>
                    <a:bodyPr/>
                    <a:lstStyle/>
                    <a:p>
                      <a:pPr marL="0" marR="0" lvl="0" indent="0" algn="l" defTabSz="864017" rtl="0" eaLnBrk="1" fontAlgn="auto" latinLnBrk="0" hangingPunct="1">
                        <a:lnSpc>
                          <a:spcPct val="100000"/>
                        </a:lnSpc>
                        <a:spcBef>
                          <a:spcPts val="0"/>
                        </a:spcBef>
                        <a:spcAft>
                          <a:spcPts val="0"/>
                        </a:spcAft>
                        <a:buClrTx/>
                        <a:buSzTx/>
                        <a:buFont typeface="+mj-lt"/>
                        <a:buNone/>
                        <a:tabLst/>
                        <a:defRPr/>
                      </a:pPr>
                      <a:r>
                        <a:rPr lang="ru-RU" sz="2000" dirty="0"/>
                        <a:t>4.</a:t>
                      </a:r>
                    </a:p>
                  </a:txBody>
                  <a:tcPr marL="72568" marR="72568" marT="36284" marB="36284"/>
                </a:tc>
                <a:tc>
                  <a:txBody>
                    <a:bodyPr/>
                    <a:lstStyle/>
                    <a:p>
                      <a:pPr marL="0" marR="0" lvl="0" indent="0" algn="l" defTabSz="864017" rtl="0" eaLnBrk="1" fontAlgn="auto" latinLnBrk="0" hangingPunct="1">
                        <a:lnSpc>
                          <a:spcPct val="100000"/>
                        </a:lnSpc>
                        <a:spcBef>
                          <a:spcPts val="0"/>
                        </a:spcBef>
                        <a:spcAft>
                          <a:spcPts val="0"/>
                        </a:spcAft>
                        <a:buClrTx/>
                        <a:buSzTx/>
                        <a:buFontTx/>
                        <a:buNone/>
                        <a:tabLst/>
                        <a:defRPr/>
                      </a:pPr>
                      <a:r>
                        <a:rPr lang="ru-RU" sz="2000" dirty="0"/>
                        <a:t>ТИК Новоильинского района</a:t>
                      </a:r>
                    </a:p>
                  </a:txBody>
                  <a:tcPr marL="72568" marR="72568" marT="36284" marB="36284"/>
                </a:tc>
                <a:tc>
                  <a:txBody>
                    <a:bodyPr/>
                    <a:lstStyle/>
                    <a:p>
                      <a:pPr algn="ctr"/>
                      <a:r>
                        <a:rPr lang="ru-RU" sz="2000" dirty="0"/>
                        <a:t>ул. Авиаторов, 62, </a:t>
                      </a:r>
                      <a:r>
                        <a:rPr lang="ru-RU" sz="2000" dirty="0" err="1"/>
                        <a:t>каб</a:t>
                      </a:r>
                      <a:r>
                        <a:rPr lang="ru-RU" sz="2000" dirty="0"/>
                        <a:t>. 14</a:t>
                      </a:r>
                    </a:p>
                  </a:txBody>
                  <a:tcPr marL="72568" marR="72568" marT="36284" marB="36284"/>
                </a:tc>
                <a:tc>
                  <a:txBody>
                    <a:bodyPr/>
                    <a:lstStyle/>
                    <a:p>
                      <a:pPr algn="ctr"/>
                      <a:r>
                        <a:rPr lang="ru-RU" sz="2000" dirty="0"/>
                        <a:t>9</a:t>
                      </a:r>
                    </a:p>
                  </a:txBody>
                  <a:tcPr marL="72568" marR="72568" marT="36284" marB="36284"/>
                </a:tc>
                <a:tc>
                  <a:txBody>
                    <a:bodyPr/>
                    <a:lstStyle/>
                    <a:p>
                      <a:pPr algn="ctr"/>
                      <a:r>
                        <a:rPr lang="ru-RU" sz="2000" dirty="0"/>
                        <a:t>30</a:t>
                      </a:r>
                    </a:p>
                  </a:txBody>
                  <a:tcPr marL="72568" marR="72568" marT="36284" marB="36284"/>
                </a:tc>
                <a:extLst>
                  <a:ext uri="{0D108BD9-81ED-4DB2-BD59-A6C34878D82A}">
                    <a16:rowId xmlns:a16="http://schemas.microsoft.com/office/drawing/2014/main" val="1834209930"/>
                  </a:ext>
                </a:extLst>
              </a:tr>
              <a:tr h="524210">
                <a:tc>
                  <a:txBody>
                    <a:bodyPr/>
                    <a:lstStyle/>
                    <a:p>
                      <a:pPr marL="0" marR="0" lvl="0" indent="0" algn="l" defTabSz="864017" rtl="0" eaLnBrk="1" fontAlgn="auto" latinLnBrk="0" hangingPunct="1">
                        <a:lnSpc>
                          <a:spcPct val="100000"/>
                        </a:lnSpc>
                        <a:spcBef>
                          <a:spcPts val="0"/>
                        </a:spcBef>
                        <a:spcAft>
                          <a:spcPts val="0"/>
                        </a:spcAft>
                        <a:buClrTx/>
                        <a:buSzTx/>
                        <a:buFont typeface="+mj-lt"/>
                        <a:buNone/>
                        <a:tabLst/>
                        <a:defRPr/>
                      </a:pPr>
                      <a:r>
                        <a:rPr lang="ru-RU" sz="2000" dirty="0"/>
                        <a:t>5.</a:t>
                      </a:r>
                    </a:p>
                  </a:txBody>
                  <a:tcPr marL="72568" marR="72568" marT="36284" marB="36284"/>
                </a:tc>
                <a:tc>
                  <a:txBody>
                    <a:bodyPr/>
                    <a:lstStyle/>
                    <a:p>
                      <a:pPr marL="0" marR="0" lvl="0" indent="0" algn="l" defTabSz="864017" rtl="0" eaLnBrk="1" fontAlgn="auto" latinLnBrk="0" hangingPunct="1">
                        <a:lnSpc>
                          <a:spcPct val="100000"/>
                        </a:lnSpc>
                        <a:spcBef>
                          <a:spcPts val="0"/>
                        </a:spcBef>
                        <a:spcAft>
                          <a:spcPts val="0"/>
                        </a:spcAft>
                        <a:buClrTx/>
                        <a:buSzTx/>
                        <a:buFontTx/>
                        <a:buNone/>
                        <a:tabLst/>
                        <a:defRPr/>
                      </a:pPr>
                      <a:r>
                        <a:rPr lang="ru-RU" sz="2000" dirty="0"/>
                        <a:t>ТИК Орджоникидзевского района</a:t>
                      </a:r>
                    </a:p>
                  </a:txBody>
                  <a:tcPr marL="72568" marR="72568" marT="36284" marB="36284"/>
                </a:tc>
                <a:tc>
                  <a:txBody>
                    <a:bodyPr/>
                    <a:lstStyle/>
                    <a:p>
                      <a:pPr algn="ctr"/>
                      <a:r>
                        <a:rPr lang="ru-RU" sz="2000" dirty="0"/>
                        <a:t>ул. </a:t>
                      </a:r>
                      <a:r>
                        <a:rPr lang="ru-RU" sz="2000" dirty="0" err="1"/>
                        <a:t>Тузовского</a:t>
                      </a:r>
                      <a:r>
                        <a:rPr lang="ru-RU" sz="2000" dirty="0"/>
                        <a:t>, 14, </a:t>
                      </a:r>
                      <a:r>
                        <a:rPr lang="ru-RU" sz="2000" dirty="0" err="1"/>
                        <a:t>каб</a:t>
                      </a:r>
                      <a:r>
                        <a:rPr lang="ru-RU" sz="2000" dirty="0"/>
                        <a:t>. 23</a:t>
                      </a:r>
                    </a:p>
                  </a:txBody>
                  <a:tcPr marL="72568" marR="72568" marT="36284" marB="36284"/>
                </a:tc>
                <a:tc>
                  <a:txBody>
                    <a:bodyPr/>
                    <a:lstStyle/>
                    <a:p>
                      <a:pPr algn="ctr"/>
                      <a:r>
                        <a:rPr lang="ru-RU" sz="2000" dirty="0"/>
                        <a:t>9</a:t>
                      </a:r>
                    </a:p>
                  </a:txBody>
                  <a:tcPr marL="72568" marR="72568" marT="36284" marB="36284"/>
                </a:tc>
                <a:tc>
                  <a:txBody>
                    <a:bodyPr/>
                    <a:lstStyle/>
                    <a:p>
                      <a:pPr algn="ctr"/>
                      <a:r>
                        <a:rPr lang="ru-RU" sz="2000" dirty="0"/>
                        <a:t>29</a:t>
                      </a:r>
                    </a:p>
                  </a:txBody>
                  <a:tcPr marL="72568" marR="72568" marT="36284" marB="36284"/>
                </a:tc>
                <a:extLst>
                  <a:ext uri="{0D108BD9-81ED-4DB2-BD59-A6C34878D82A}">
                    <a16:rowId xmlns:a16="http://schemas.microsoft.com/office/drawing/2014/main" val="934581655"/>
                  </a:ext>
                </a:extLst>
              </a:tr>
              <a:tr h="524210">
                <a:tc>
                  <a:txBody>
                    <a:bodyPr/>
                    <a:lstStyle/>
                    <a:p>
                      <a:pPr marL="0" marR="0" lvl="0" indent="0" algn="l" defTabSz="864017" rtl="0" eaLnBrk="1" fontAlgn="auto" latinLnBrk="0" hangingPunct="1">
                        <a:lnSpc>
                          <a:spcPct val="100000"/>
                        </a:lnSpc>
                        <a:spcBef>
                          <a:spcPts val="0"/>
                        </a:spcBef>
                        <a:spcAft>
                          <a:spcPts val="0"/>
                        </a:spcAft>
                        <a:buClrTx/>
                        <a:buSzTx/>
                        <a:buFont typeface="+mj-lt"/>
                        <a:buNone/>
                        <a:tabLst/>
                        <a:defRPr/>
                      </a:pPr>
                      <a:r>
                        <a:rPr lang="ru-RU" sz="2000" dirty="0"/>
                        <a:t>6.</a:t>
                      </a:r>
                    </a:p>
                  </a:txBody>
                  <a:tcPr marL="72568" marR="72568" marT="36284" marB="36284"/>
                </a:tc>
                <a:tc>
                  <a:txBody>
                    <a:bodyPr/>
                    <a:lstStyle/>
                    <a:p>
                      <a:pPr marL="0" marR="0" lvl="0" indent="0" algn="l" defTabSz="864017" rtl="0" eaLnBrk="1" fontAlgn="auto" latinLnBrk="0" hangingPunct="1">
                        <a:lnSpc>
                          <a:spcPct val="100000"/>
                        </a:lnSpc>
                        <a:spcBef>
                          <a:spcPts val="0"/>
                        </a:spcBef>
                        <a:spcAft>
                          <a:spcPts val="0"/>
                        </a:spcAft>
                        <a:buClrTx/>
                        <a:buSzTx/>
                        <a:buFontTx/>
                        <a:buNone/>
                        <a:tabLst/>
                        <a:defRPr/>
                      </a:pPr>
                      <a:r>
                        <a:rPr lang="ru-RU" sz="2000" dirty="0"/>
                        <a:t>ТИК Центрального района</a:t>
                      </a:r>
                    </a:p>
                  </a:txBody>
                  <a:tcPr marL="72568" marR="72568" marT="36284" marB="36284"/>
                </a:tc>
                <a:tc>
                  <a:txBody>
                    <a:bodyPr/>
                    <a:lstStyle/>
                    <a:p>
                      <a:pPr algn="ctr"/>
                      <a:r>
                        <a:rPr lang="ru-RU" sz="2000" dirty="0" err="1"/>
                        <a:t>пр.Металлургов</a:t>
                      </a:r>
                      <a:r>
                        <a:rPr lang="ru-RU" sz="2000" dirty="0"/>
                        <a:t>, 44, </a:t>
                      </a:r>
                      <a:r>
                        <a:rPr lang="ru-RU" sz="2000" dirty="0" err="1"/>
                        <a:t>каб</a:t>
                      </a:r>
                      <a:r>
                        <a:rPr lang="ru-RU" sz="2000" dirty="0"/>
                        <a:t>. 111</a:t>
                      </a:r>
                    </a:p>
                  </a:txBody>
                  <a:tcPr marL="72568" marR="72568" marT="36284" marB="36284"/>
                </a:tc>
                <a:tc>
                  <a:txBody>
                    <a:bodyPr/>
                    <a:lstStyle/>
                    <a:p>
                      <a:pPr algn="ctr"/>
                      <a:r>
                        <a:rPr lang="ru-RU" sz="2000" dirty="0"/>
                        <a:t>14</a:t>
                      </a:r>
                    </a:p>
                  </a:txBody>
                  <a:tcPr marL="72568" marR="72568" marT="36284" marB="36284"/>
                </a:tc>
                <a:tc>
                  <a:txBody>
                    <a:bodyPr/>
                    <a:lstStyle/>
                    <a:p>
                      <a:pPr algn="ctr"/>
                      <a:r>
                        <a:rPr lang="ru-RU" sz="2000" dirty="0"/>
                        <a:t>57</a:t>
                      </a:r>
                    </a:p>
                  </a:txBody>
                  <a:tcPr marL="72568" marR="72568" marT="36284" marB="36284"/>
                </a:tc>
                <a:extLst>
                  <a:ext uri="{0D108BD9-81ED-4DB2-BD59-A6C34878D82A}">
                    <a16:rowId xmlns:a16="http://schemas.microsoft.com/office/drawing/2014/main" val="3703299132"/>
                  </a:ext>
                </a:extLst>
              </a:tr>
              <a:tr h="626763">
                <a:tc gridSpan="2">
                  <a:txBody>
                    <a:bodyPr/>
                    <a:lstStyle/>
                    <a:p>
                      <a:pPr marL="0" marR="0" lvl="0" indent="0" algn="ctr" defTabSz="864017" rtl="0" eaLnBrk="1" fontAlgn="auto" latinLnBrk="0" hangingPunct="1">
                        <a:lnSpc>
                          <a:spcPct val="100000"/>
                        </a:lnSpc>
                        <a:spcBef>
                          <a:spcPts val="0"/>
                        </a:spcBef>
                        <a:spcAft>
                          <a:spcPts val="0"/>
                        </a:spcAft>
                        <a:buClrTx/>
                        <a:buSzTx/>
                        <a:buFontTx/>
                        <a:buNone/>
                        <a:tabLst/>
                        <a:defRPr/>
                      </a:pPr>
                      <a:r>
                        <a:rPr lang="ru-RU" sz="2000" b="1" dirty="0"/>
                        <a:t>ИТОГО </a:t>
                      </a:r>
                    </a:p>
                    <a:p>
                      <a:pPr marL="0" marR="0" lvl="0" indent="0" algn="ctr" defTabSz="864017" rtl="0" eaLnBrk="1" fontAlgn="auto" latinLnBrk="0" hangingPunct="1">
                        <a:lnSpc>
                          <a:spcPct val="100000"/>
                        </a:lnSpc>
                        <a:spcBef>
                          <a:spcPts val="0"/>
                        </a:spcBef>
                        <a:spcAft>
                          <a:spcPts val="0"/>
                        </a:spcAft>
                        <a:buClrTx/>
                        <a:buSzTx/>
                        <a:buFontTx/>
                        <a:buNone/>
                        <a:tabLst/>
                        <a:defRPr/>
                      </a:pPr>
                      <a:r>
                        <a:rPr lang="ru-RU" sz="2000" b="1" dirty="0"/>
                        <a:t>по Новокузнецкому городского округу</a:t>
                      </a:r>
                      <a:endParaRPr lang="ru-RU" sz="2000" b="1" i="0" dirty="0"/>
                    </a:p>
                  </a:txBody>
                  <a:tcPr marL="72568" marR="72568" marT="36284" marB="36284"/>
                </a:tc>
                <a:tc hMerge="1">
                  <a:txBody>
                    <a:bodyPr/>
                    <a:lstStyle/>
                    <a:p>
                      <a:pPr marL="0" marR="0" lvl="0" indent="0" algn="l" defTabSz="864017" rtl="0" eaLnBrk="1" fontAlgn="auto" latinLnBrk="0" hangingPunct="1">
                        <a:lnSpc>
                          <a:spcPct val="100000"/>
                        </a:lnSpc>
                        <a:spcBef>
                          <a:spcPts val="0"/>
                        </a:spcBef>
                        <a:spcAft>
                          <a:spcPts val="0"/>
                        </a:spcAft>
                        <a:buClrTx/>
                        <a:buSzTx/>
                        <a:buFontTx/>
                        <a:buNone/>
                        <a:tabLst/>
                        <a:defRPr/>
                      </a:pPr>
                      <a:endParaRPr lang="ru-RU" b="1" i="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endParaRPr lang="ru-RU" sz="2000" b="1" i="0" dirty="0"/>
                    </a:p>
                  </a:txBody>
                  <a:tcPr marL="72568" marR="72568" marT="36284" marB="36284"/>
                </a:tc>
                <a:tc>
                  <a:txBody>
                    <a:bodyPr/>
                    <a:lstStyle/>
                    <a:p>
                      <a:pPr algn="ctr"/>
                      <a:r>
                        <a:rPr lang="ru-RU" sz="2000" b="1" dirty="0"/>
                        <a:t>59</a:t>
                      </a:r>
                      <a:endParaRPr lang="ru-RU" sz="2000" b="1" i="0" dirty="0"/>
                    </a:p>
                  </a:txBody>
                  <a:tcPr marL="72568" marR="72568" marT="36284" marB="36284"/>
                </a:tc>
                <a:tc>
                  <a:txBody>
                    <a:bodyPr/>
                    <a:lstStyle/>
                    <a:p>
                      <a:pPr algn="ctr"/>
                      <a:r>
                        <a:rPr lang="ru-RU" sz="2000" b="1" dirty="0"/>
                        <a:t>200</a:t>
                      </a:r>
                      <a:endParaRPr lang="ru-RU" sz="2000" b="1" i="0" dirty="0"/>
                    </a:p>
                  </a:txBody>
                  <a:tcPr marL="72568" marR="72568" marT="36284" marB="36284"/>
                </a:tc>
                <a:extLst>
                  <a:ext uri="{0D108BD9-81ED-4DB2-BD59-A6C34878D82A}">
                    <a16:rowId xmlns:a16="http://schemas.microsoft.com/office/drawing/2014/main" val="3470358555"/>
                  </a:ext>
                </a:extLst>
              </a:tr>
            </a:tbl>
          </a:graphicData>
        </a:graphic>
      </p:graphicFrame>
      <p:sp>
        <p:nvSpPr>
          <p:cNvPr id="2" name="TextBox 1"/>
          <p:cNvSpPr txBox="1"/>
          <p:nvPr/>
        </p:nvSpPr>
        <p:spPr>
          <a:xfrm>
            <a:off x="721893" y="6082115"/>
            <a:ext cx="10563727" cy="523220"/>
          </a:xfrm>
          <a:prstGeom prst="rect">
            <a:avLst/>
          </a:prstGeom>
          <a:noFill/>
        </p:spPr>
        <p:txBody>
          <a:bodyPr wrap="square" rtlCol="0">
            <a:spAutoFit/>
          </a:bodyPr>
          <a:lstStyle/>
          <a:p>
            <a:pPr algn="ctr"/>
            <a:r>
              <a:rPr lang="ru-RU" sz="2800" b="1" dirty="0">
                <a:solidFill>
                  <a:srgbClr val="009A88"/>
                </a:solidFill>
              </a:rPr>
              <a:t>ТИК начинают ежедневно работать со 2 июля 2026 года</a:t>
            </a:r>
          </a:p>
        </p:txBody>
      </p:sp>
    </p:spTree>
    <p:extLst>
      <p:ext uri="{BB962C8B-B14F-4D97-AF65-F5344CB8AC3E}">
        <p14:creationId xmlns:p14="http://schemas.microsoft.com/office/powerpoint/2010/main" val="22407376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574959" y="75805"/>
            <a:ext cx="10144933" cy="1516063"/>
          </a:xfrm>
          <a:effectLst/>
        </p:spPr>
        <p:txBody>
          <a:bodyPr>
            <a:normAutofit/>
          </a:bodyPr>
          <a:lstStyle/>
          <a:p>
            <a:pPr algn="ctr"/>
            <a:r>
              <a:rPr lang="ru-RU" altLang="ru-RU" sz="2000" b="1" dirty="0">
                <a:solidFill>
                  <a:schemeClr val="bg1"/>
                </a:solidFill>
                <a:effectLst>
                  <a:outerShdw blurRad="38100" dist="38100" dir="2700000" algn="tl">
                    <a:srgbClr val="C0C0C0"/>
                  </a:outerShdw>
                </a:effectLst>
                <a:latin typeface="Times New Roman" panose="02020603050405020304" pitchFamily="18" charset="0"/>
              </a:rPr>
              <a:t>СВЕДЕНИЯ</a:t>
            </a:r>
            <a:br>
              <a:rPr lang="ru-RU" altLang="ru-RU" sz="2000" b="1" dirty="0">
                <a:solidFill>
                  <a:srgbClr val="002060"/>
                </a:solidFill>
                <a:effectLst>
                  <a:outerShdw blurRad="38100" dist="38100" dir="2700000" algn="tl">
                    <a:srgbClr val="C0C0C0"/>
                  </a:outerShdw>
                </a:effectLst>
                <a:latin typeface="Times New Roman" panose="02020603050405020304" pitchFamily="18" charset="0"/>
              </a:rPr>
            </a:br>
            <a:r>
              <a:rPr lang="ru-RU" altLang="ru-RU" sz="2000" b="1" dirty="0">
                <a:solidFill>
                  <a:srgbClr val="002060"/>
                </a:solidFill>
                <a:latin typeface="Times New Roman" panose="02020603050405020304" pitchFamily="18" charset="0"/>
              </a:rPr>
              <a:t>о численности избирателей, участников референдума, зарегистрированных на территории Новокузнецкого городского округа по состоянию на </a:t>
            </a:r>
            <a:r>
              <a:rPr lang="ru-RU" altLang="ru-RU" sz="2000" b="1" u="sng" dirty="0">
                <a:solidFill>
                  <a:srgbClr val="002060"/>
                </a:solidFill>
                <a:latin typeface="Times New Roman" panose="02020603050405020304" pitchFamily="18" charset="0"/>
              </a:rPr>
              <a:t>01.07.2025 г.</a:t>
            </a:r>
            <a:r>
              <a:rPr lang="ru-RU" altLang="ru-RU" sz="2000" b="1" dirty="0">
                <a:solidFill>
                  <a:srgbClr val="002060"/>
                </a:solidFill>
                <a:latin typeface="Times New Roman" panose="02020603050405020304" pitchFamily="18" charset="0"/>
              </a:rPr>
              <a:t>, </a:t>
            </a:r>
            <a:br>
              <a:rPr lang="ru-RU" altLang="ru-RU" sz="2000" b="1" dirty="0">
                <a:solidFill>
                  <a:srgbClr val="002060"/>
                </a:solidFill>
                <a:latin typeface="Times New Roman" panose="02020603050405020304" pitchFamily="18" charset="0"/>
              </a:rPr>
            </a:br>
            <a:r>
              <a:rPr lang="ru-RU" altLang="ru-RU" sz="2000" b="1" dirty="0">
                <a:solidFill>
                  <a:srgbClr val="002060"/>
                </a:solidFill>
                <a:latin typeface="Times New Roman" panose="02020603050405020304" pitchFamily="18" charset="0"/>
              </a:rPr>
              <a:t>на основании которой образованы одномандатные избирательные округа</a:t>
            </a:r>
          </a:p>
        </p:txBody>
      </p:sp>
      <p:graphicFrame>
        <p:nvGraphicFramePr>
          <p:cNvPr id="5" name="Group 126"/>
          <p:cNvGraphicFramePr>
            <a:graphicFrameLocks noGrp="1"/>
          </p:cNvGraphicFramePr>
          <p:nvPr>
            <p:ph idx="1"/>
            <p:extLst>
              <p:ext uri="{D42A27DB-BD31-4B8C-83A1-F6EECF244321}">
                <p14:modId xmlns:p14="http://schemas.microsoft.com/office/powerpoint/2010/main" val="4001833524"/>
              </p:ext>
            </p:extLst>
          </p:nvPr>
        </p:nvGraphicFramePr>
        <p:xfrm>
          <a:off x="1515040" y="1591868"/>
          <a:ext cx="8264770" cy="3245113"/>
        </p:xfrm>
        <a:graphic>
          <a:graphicData uri="http://schemas.openxmlformats.org/drawingml/2006/table">
            <a:tbl>
              <a:tblPr/>
              <a:tblGrid>
                <a:gridCol w="5525553">
                  <a:extLst>
                    <a:ext uri="{9D8B030D-6E8A-4147-A177-3AD203B41FA5}">
                      <a16:colId xmlns:a16="http://schemas.microsoft.com/office/drawing/2014/main" val="20000"/>
                    </a:ext>
                  </a:extLst>
                </a:gridCol>
                <a:gridCol w="2739217">
                  <a:extLst>
                    <a:ext uri="{9D8B030D-6E8A-4147-A177-3AD203B41FA5}">
                      <a16:colId xmlns:a16="http://schemas.microsoft.com/office/drawing/2014/main" val="20001"/>
                    </a:ext>
                  </a:extLst>
                </a:gridCol>
              </a:tblGrid>
              <a:tr h="411174">
                <a:tc>
                  <a:txBody>
                    <a:bodyPr/>
                    <a:lstStyle>
                      <a:lvl1pPr marL="342900" indent="-342900">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marL="2514600" indent="-228600"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marL="2971800" indent="-228600"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marL="3429000" indent="-228600"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marL="3886200" indent="-228600"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alt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Заводской район  </a:t>
                      </a:r>
                      <a:endParaRPr kumimoji="0" lang="ru-RU" altLang="ru-RU" sz="2400" b="0" i="0" u="none" strike="noStrike" cap="none" normalizeH="0" baseline="0" dirty="0">
                        <a:ln>
                          <a:noFill/>
                        </a:ln>
                        <a:solidFill>
                          <a:schemeClr val="tx1"/>
                        </a:solidFill>
                        <a:effectLst/>
                        <a:latin typeface="Times New Roman" panose="02020603050405020304" pitchFamily="18" charset="0"/>
                      </a:endParaRPr>
                    </a:p>
                  </a:txBody>
                  <a:tcPr anchor="ctr" horzOverflow="overflow">
                    <a:lnL w="12700" cap="flat" cmpd="sng" algn="ctr">
                      <a:solidFill>
                        <a:srgbClr val="3F67AD"/>
                      </a:solidFill>
                      <a:prstDash val="solid"/>
                      <a:round/>
                      <a:headEnd type="none" w="med" len="med"/>
                      <a:tailEnd type="none" w="med" len="med"/>
                    </a:lnL>
                    <a:lnR w="12700" cap="flat" cmpd="sng" algn="ctr">
                      <a:solidFill>
                        <a:srgbClr val="3F67AD"/>
                      </a:solidFill>
                      <a:prstDash val="solid"/>
                      <a:round/>
                      <a:headEnd type="none" w="med" len="med"/>
                      <a:tailEnd type="none" w="med" len="med"/>
                    </a:lnR>
                    <a:lnT w="12700" cap="flat" cmpd="sng" algn="ctr">
                      <a:solidFill>
                        <a:srgbClr val="3F67AD"/>
                      </a:solidFill>
                      <a:prstDash val="solid"/>
                      <a:round/>
                      <a:headEnd type="none" w="med" len="med"/>
                      <a:tailEnd type="none" w="med" len="med"/>
                    </a:lnT>
                    <a:lnB w="12700" cap="flat" cmpd="sng" algn="ctr">
                      <a:solidFill>
                        <a:srgbClr val="3F67A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marL="2514600" indent="-228600"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marL="2971800" indent="-228600"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marL="3429000" indent="-228600"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marL="3886200" indent="-228600"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61</a:t>
                      </a:r>
                      <a:r>
                        <a:rPr kumimoji="0" lang="en-US" alt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241</a:t>
                      </a:r>
                      <a:endParaRPr kumimoji="0" lang="ru-RU" altLang="ru-RU" sz="2400" b="0" i="0" u="none" strike="noStrike" cap="none" normalizeH="0" baseline="0" dirty="0">
                        <a:ln>
                          <a:noFill/>
                        </a:ln>
                        <a:solidFill>
                          <a:schemeClr val="tx1"/>
                        </a:solidFill>
                        <a:effectLst/>
                        <a:latin typeface="Times New Roman" panose="02020603050405020304" pitchFamily="18" charset="0"/>
                      </a:endParaRPr>
                    </a:p>
                  </a:txBody>
                  <a:tcPr anchor="b" horzOverflow="overflow">
                    <a:lnL w="12700" cap="flat" cmpd="sng" algn="ctr">
                      <a:solidFill>
                        <a:srgbClr val="3F67AD"/>
                      </a:solidFill>
                      <a:prstDash val="solid"/>
                      <a:round/>
                      <a:headEnd type="none" w="med" len="med"/>
                      <a:tailEnd type="none" w="med" len="med"/>
                    </a:lnL>
                    <a:lnR w="12700" cap="flat" cmpd="sng" algn="ctr">
                      <a:solidFill>
                        <a:srgbClr val="3F67AD"/>
                      </a:solidFill>
                      <a:prstDash val="solid"/>
                      <a:round/>
                      <a:headEnd type="none" w="med" len="med"/>
                      <a:tailEnd type="none" w="med" len="med"/>
                    </a:lnR>
                    <a:lnT w="12700" cap="flat" cmpd="sng" algn="ctr">
                      <a:solidFill>
                        <a:srgbClr val="3F67AD"/>
                      </a:solidFill>
                      <a:prstDash val="solid"/>
                      <a:round/>
                      <a:headEnd type="none" w="med" len="med"/>
                      <a:tailEnd type="none" w="med" len="med"/>
                    </a:lnT>
                    <a:lnB w="12700" cap="flat" cmpd="sng" algn="ctr">
                      <a:solidFill>
                        <a:srgbClr val="3F67A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45455">
                <a:tc>
                  <a:txBody>
                    <a:bodyPr/>
                    <a:lstStyle>
                      <a:lvl1pPr marL="342900" indent="-342900">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marL="2514600" indent="-228600"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marL="2971800" indent="-228600"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marL="3429000" indent="-228600"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marL="3886200" indent="-228600"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alt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Кузнецкий район</a:t>
                      </a:r>
                      <a:endParaRPr kumimoji="0" lang="ru-RU" altLang="ru-RU" sz="2400" b="0" i="0" u="none" strike="noStrike" cap="none" normalizeH="0" baseline="0" dirty="0">
                        <a:ln>
                          <a:noFill/>
                        </a:ln>
                        <a:solidFill>
                          <a:schemeClr val="tx1"/>
                        </a:solidFill>
                        <a:effectLst/>
                        <a:latin typeface="Times New Roman" panose="02020603050405020304" pitchFamily="18" charset="0"/>
                      </a:endParaRPr>
                    </a:p>
                  </a:txBody>
                  <a:tcPr anchor="ctr" horzOverflow="overflow">
                    <a:lnL w="12700" cap="flat" cmpd="sng" algn="ctr">
                      <a:solidFill>
                        <a:srgbClr val="3F67AD"/>
                      </a:solidFill>
                      <a:prstDash val="solid"/>
                      <a:round/>
                      <a:headEnd type="none" w="med" len="med"/>
                      <a:tailEnd type="none" w="med" len="med"/>
                    </a:lnL>
                    <a:lnR w="12700" cap="flat" cmpd="sng" algn="ctr">
                      <a:solidFill>
                        <a:srgbClr val="3F67AD"/>
                      </a:solidFill>
                      <a:prstDash val="solid"/>
                      <a:round/>
                      <a:headEnd type="none" w="med" len="med"/>
                      <a:tailEnd type="none" w="med" len="med"/>
                    </a:lnR>
                    <a:lnT w="12700" cap="flat" cmpd="sng" algn="ctr">
                      <a:solidFill>
                        <a:srgbClr val="3F67AD"/>
                      </a:solidFill>
                      <a:prstDash val="solid"/>
                      <a:round/>
                      <a:headEnd type="none" w="med" len="med"/>
                      <a:tailEnd type="none" w="med" len="med"/>
                    </a:lnT>
                    <a:lnB w="12700" cap="flat" cmpd="sng" algn="ctr">
                      <a:solidFill>
                        <a:srgbClr val="3F67A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marL="2514600" indent="-228600"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marL="2971800" indent="-228600"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marL="3429000" indent="-228600"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marL="3886200" indent="-228600"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31</a:t>
                      </a:r>
                      <a:r>
                        <a:rPr kumimoji="0" lang="en-US" alt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012</a:t>
                      </a:r>
                      <a:endParaRPr kumimoji="0" lang="ru-RU" altLang="ru-RU" sz="2400" b="0" i="0" u="none" strike="noStrike" cap="none" normalizeH="0" baseline="0" dirty="0">
                        <a:ln>
                          <a:noFill/>
                        </a:ln>
                        <a:solidFill>
                          <a:schemeClr val="tx1"/>
                        </a:solidFill>
                        <a:effectLst/>
                        <a:latin typeface="Times New Roman" panose="02020603050405020304" pitchFamily="18" charset="0"/>
                      </a:endParaRPr>
                    </a:p>
                  </a:txBody>
                  <a:tcPr anchor="b" horzOverflow="overflow">
                    <a:lnL w="12700" cap="flat" cmpd="sng" algn="ctr">
                      <a:solidFill>
                        <a:srgbClr val="3F67AD"/>
                      </a:solidFill>
                      <a:prstDash val="solid"/>
                      <a:round/>
                      <a:headEnd type="none" w="med" len="med"/>
                      <a:tailEnd type="none" w="med" len="med"/>
                    </a:lnL>
                    <a:lnR w="12700" cap="flat" cmpd="sng" algn="ctr">
                      <a:solidFill>
                        <a:srgbClr val="3F67AD"/>
                      </a:solidFill>
                      <a:prstDash val="solid"/>
                      <a:round/>
                      <a:headEnd type="none" w="med" len="med"/>
                      <a:tailEnd type="none" w="med" len="med"/>
                    </a:lnR>
                    <a:lnT w="12700" cap="flat" cmpd="sng" algn="ctr">
                      <a:solidFill>
                        <a:srgbClr val="3F67AD"/>
                      </a:solidFill>
                      <a:prstDash val="solid"/>
                      <a:round/>
                      <a:headEnd type="none" w="med" len="med"/>
                      <a:tailEnd type="none" w="med" len="med"/>
                    </a:lnT>
                    <a:lnB w="12700" cap="flat" cmpd="sng" algn="ctr">
                      <a:solidFill>
                        <a:srgbClr val="3F67A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45455">
                <a:tc>
                  <a:txBody>
                    <a:bodyPr/>
                    <a:lstStyle>
                      <a:lvl1pPr marL="342900" indent="-342900">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marL="2514600" indent="-228600"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marL="2971800" indent="-228600"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marL="3429000" indent="-228600"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marL="3886200" indent="-228600"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altLang="ru-RU"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Куйбышевский район</a:t>
                      </a:r>
                      <a:endParaRPr kumimoji="0" lang="ru-RU" altLang="ru-RU" sz="2400" b="0" i="0" u="none" strike="noStrike" cap="none" normalizeH="0" baseline="0">
                        <a:ln>
                          <a:noFill/>
                        </a:ln>
                        <a:solidFill>
                          <a:schemeClr val="tx1"/>
                        </a:solidFill>
                        <a:effectLst/>
                        <a:latin typeface="Times New Roman" panose="02020603050405020304" pitchFamily="18" charset="0"/>
                      </a:endParaRPr>
                    </a:p>
                  </a:txBody>
                  <a:tcPr anchor="ctr" horzOverflow="overflow">
                    <a:lnL w="12700" cap="flat" cmpd="sng" algn="ctr">
                      <a:solidFill>
                        <a:srgbClr val="3F67AD"/>
                      </a:solidFill>
                      <a:prstDash val="solid"/>
                      <a:round/>
                      <a:headEnd type="none" w="med" len="med"/>
                      <a:tailEnd type="none" w="med" len="med"/>
                    </a:lnL>
                    <a:lnR w="12700" cap="flat" cmpd="sng" algn="ctr">
                      <a:solidFill>
                        <a:srgbClr val="3F67AD"/>
                      </a:solidFill>
                      <a:prstDash val="solid"/>
                      <a:round/>
                      <a:headEnd type="none" w="med" len="med"/>
                      <a:tailEnd type="none" w="med" len="med"/>
                    </a:lnR>
                    <a:lnT w="12700" cap="flat" cmpd="sng" algn="ctr">
                      <a:solidFill>
                        <a:srgbClr val="3F67AD"/>
                      </a:solidFill>
                      <a:prstDash val="solid"/>
                      <a:round/>
                      <a:headEnd type="none" w="med" len="med"/>
                      <a:tailEnd type="none" w="med" len="med"/>
                    </a:lnT>
                    <a:lnB w="12700" cap="flat" cmpd="sng" algn="ctr">
                      <a:solidFill>
                        <a:srgbClr val="3F67A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marL="2514600" indent="-228600"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marL="2971800" indent="-228600"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marL="3429000" indent="-228600"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marL="3886200" indent="-228600"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51</a:t>
                      </a:r>
                      <a:r>
                        <a:rPr kumimoji="0" lang="en-US" alt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657</a:t>
                      </a:r>
                      <a:endParaRPr kumimoji="0" lang="ru-RU" altLang="ru-RU" sz="2400" b="0" i="0" u="none" strike="noStrike" cap="none" normalizeH="0" baseline="0" dirty="0">
                        <a:ln>
                          <a:noFill/>
                        </a:ln>
                        <a:solidFill>
                          <a:schemeClr val="tx1"/>
                        </a:solidFill>
                        <a:effectLst/>
                        <a:latin typeface="Times New Roman" panose="02020603050405020304" pitchFamily="18" charset="0"/>
                      </a:endParaRPr>
                    </a:p>
                  </a:txBody>
                  <a:tcPr anchor="b" horzOverflow="overflow">
                    <a:lnL w="12700" cap="flat" cmpd="sng" algn="ctr">
                      <a:solidFill>
                        <a:srgbClr val="3F67AD"/>
                      </a:solidFill>
                      <a:prstDash val="solid"/>
                      <a:round/>
                      <a:headEnd type="none" w="med" len="med"/>
                      <a:tailEnd type="none" w="med" len="med"/>
                    </a:lnL>
                    <a:lnR w="12700" cap="flat" cmpd="sng" algn="ctr">
                      <a:solidFill>
                        <a:srgbClr val="3F67AD"/>
                      </a:solidFill>
                      <a:prstDash val="solid"/>
                      <a:round/>
                      <a:headEnd type="none" w="med" len="med"/>
                      <a:tailEnd type="none" w="med" len="med"/>
                    </a:lnR>
                    <a:lnT w="12700" cap="flat" cmpd="sng" algn="ctr">
                      <a:solidFill>
                        <a:srgbClr val="3F67AD"/>
                      </a:solidFill>
                      <a:prstDash val="solid"/>
                      <a:round/>
                      <a:headEnd type="none" w="med" len="med"/>
                      <a:tailEnd type="none" w="med" len="med"/>
                    </a:lnT>
                    <a:lnB w="12700" cap="flat" cmpd="sng" algn="ctr">
                      <a:solidFill>
                        <a:srgbClr val="3F67A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45455">
                <a:tc>
                  <a:txBody>
                    <a:bodyPr/>
                    <a:lstStyle>
                      <a:lvl1pPr marL="342900" indent="-342900">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marL="2514600" indent="-228600"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marL="2971800" indent="-228600"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marL="3429000" indent="-228600"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marL="3886200" indent="-228600"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altLang="ru-RU"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Новоильинский район</a:t>
                      </a:r>
                      <a:endParaRPr kumimoji="0" lang="ru-RU" altLang="ru-RU" sz="2400" b="0" i="0" u="none" strike="noStrike" cap="none" normalizeH="0" baseline="0">
                        <a:ln>
                          <a:noFill/>
                        </a:ln>
                        <a:solidFill>
                          <a:schemeClr val="tx1"/>
                        </a:solidFill>
                        <a:effectLst/>
                        <a:latin typeface="Times New Roman" panose="02020603050405020304" pitchFamily="18" charset="0"/>
                      </a:endParaRPr>
                    </a:p>
                  </a:txBody>
                  <a:tcPr anchor="ctr" horzOverflow="overflow">
                    <a:lnL w="12700" cap="flat" cmpd="sng" algn="ctr">
                      <a:solidFill>
                        <a:srgbClr val="3F67AD"/>
                      </a:solidFill>
                      <a:prstDash val="solid"/>
                      <a:round/>
                      <a:headEnd type="none" w="med" len="med"/>
                      <a:tailEnd type="none" w="med" len="med"/>
                    </a:lnL>
                    <a:lnR w="12700" cap="flat" cmpd="sng" algn="ctr">
                      <a:solidFill>
                        <a:srgbClr val="3F67AD"/>
                      </a:solidFill>
                      <a:prstDash val="solid"/>
                      <a:round/>
                      <a:headEnd type="none" w="med" len="med"/>
                      <a:tailEnd type="none" w="med" len="med"/>
                    </a:lnR>
                    <a:lnT w="12700" cap="flat" cmpd="sng" algn="ctr">
                      <a:solidFill>
                        <a:srgbClr val="3F67AD"/>
                      </a:solidFill>
                      <a:prstDash val="solid"/>
                      <a:round/>
                      <a:headEnd type="none" w="med" len="med"/>
                      <a:tailEnd type="none" w="med" len="med"/>
                    </a:lnT>
                    <a:lnB w="12700" cap="flat" cmpd="sng" algn="ctr">
                      <a:solidFill>
                        <a:srgbClr val="3F67A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marL="2514600" indent="-228600"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marL="2971800" indent="-228600"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marL="3429000" indent="-228600"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marL="3886200" indent="-228600"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55</a:t>
                      </a:r>
                      <a:r>
                        <a:rPr kumimoji="0" lang="en-US" alt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799</a:t>
                      </a:r>
                      <a:endParaRPr kumimoji="0" lang="ru-RU" altLang="ru-RU" sz="2400" b="0" i="0" u="none" strike="noStrike" cap="none" normalizeH="0" baseline="0" dirty="0">
                        <a:ln>
                          <a:noFill/>
                        </a:ln>
                        <a:solidFill>
                          <a:schemeClr val="tx1"/>
                        </a:solidFill>
                        <a:effectLst/>
                        <a:latin typeface="Times New Roman" panose="02020603050405020304" pitchFamily="18" charset="0"/>
                      </a:endParaRPr>
                    </a:p>
                  </a:txBody>
                  <a:tcPr anchor="b" horzOverflow="overflow">
                    <a:lnL w="12700" cap="flat" cmpd="sng" algn="ctr">
                      <a:solidFill>
                        <a:srgbClr val="3F67AD"/>
                      </a:solidFill>
                      <a:prstDash val="solid"/>
                      <a:round/>
                      <a:headEnd type="none" w="med" len="med"/>
                      <a:tailEnd type="none" w="med" len="med"/>
                    </a:lnL>
                    <a:lnR w="12700" cap="flat" cmpd="sng" algn="ctr">
                      <a:solidFill>
                        <a:srgbClr val="3F67AD"/>
                      </a:solidFill>
                      <a:prstDash val="solid"/>
                      <a:round/>
                      <a:headEnd type="none" w="med" len="med"/>
                      <a:tailEnd type="none" w="med" len="med"/>
                    </a:lnR>
                    <a:lnT w="12700" cap="flat" cmpd="sng" algn="ctr">
                      <a:solidFill>
                        <a:srgbClr val="3F67AD"/>
                      </a:solidFill>
                      <a:prstDash val="solid"/>
                      <a:round/>
                      <a:headEnd type="none" w="med" len="med"/>
                      <a:tailEnd type="none" w="med" len="med"/>
                    </a:lnT>
                    <a:lnB w="12700" cap="flat" cmpd="sng" algn="ctr">
                      <a:solidFill>
                        <a:srgbClr val="3F67A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445455">
                <a:tc>
                  <a:txBody>
                    <a:bodyPr/>
                    <a:lstStyle>
                      <a:lvl1pPr marL="342900" indent="-342900">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marL="2514600" indent="-228600"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marL="2971800" indent="-228600"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marL="3429000" indent="-228600"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marL="3886200" indent="-228600"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altLang="ru-RU"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Орджоникидзевский район</a:t>
                      </a:r>
                      <a:endParaRPr kumimoji="0" lang="ru-RU" altLang="ru-RU" sz="2400" b="0" i="0" u="none" strike="noStrike" cap="none" normalizeH="0" baseline="0">
                        <a:ln>
                          <a:noFill/>
                        </a:ln>
                        <a:solidFill>
                          <a:schemeClr val="tx1"/>
                        </a:solidFill>
                        <a:effectLst/>
                        <a:latin typeface="Times New Roman" panose="02020603050405020304" pitchFamily="18" charset="0"/>
                      </a:endParaRPr>
                    </a:p>
                  </a:txBody>
                  <a:tcPr anchor="ctr" horzOverflow="overflow">
                    <a:lnL w="12700" cap="flat" cmpd="sng" algn="ctr">
                      <a:solidFill>
                        <a:srgbClr val="3F67AD"/>
                      </a:solidFill>
                      <a:prstDash val="solid"/>
                      <a:round/>
                      <a:headEnd type="none" w="med" len="med"/>
                      <a:tailEnd type="none" w="med" len="med"/>
                    </a:lnL>
                    <a:lnR w="12700" cap="flat" cmpd="sng" algn="ctr">
                      <a:solidFill>
                        <a:srgbClr val="3F67AD"/>
                      </a:solidFill>
                      <a:prstDash val="solid"/>
                      <a:round/>
                      <a:headEnd type="none" w="med" len="med"/>
                      <a:tailEnd type="none" w="med" len="med"/>
                    </a:lnR>
                    <a:lnT w="12700" cap="flat" cmpd="sng" algn="ctr">
                      <a:solidFill>
                        <a:srgbClr val="3F67AD"/>
                      </a:solidFill>
                      <a:prstDash val="solid"/>
                      <a:round/>
                      <a:headEnd type="none" w="med" len="med"/>
                      <a:tailEnd type="none" w="med" len="med"/>
                    </a:lnT>
                    <a:lnB w="12700" cap="flat" cmpd="sng" algn="ctr">
                      <a:solidFill>
                        <a:srgbClr val="3F67A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marL="2514600" indent="-228600"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marL="2971800" indent="-228600"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marL="3429000" indent="-228600"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marL="3886200" indent="-228600"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57</a:t>
                      </a:r>
                      <a:r>
                        <a:rPr kumimoji="0" lang="en-US" alt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527</a:t>
                      </a:r>
                      <a:endParaRPr kumimoji="0" lang="ru-RU" altLang="ru-RU" sz="2400" b="0" i="0" u="none" strike="noStrike" cap="none" normalizeH="0" baseline="0" dirty="0">
                        <a:ln>
                          <a:noFill/>
                        </a:ln>
                        <a:solidFill>
                          <a:schemeClr val="tx1"/>
                        </a:solidFill>
                        <a:effectLst/>
                        <a:latin typeface="Times New Roman" panose="02020603050405020304" pitchFamily="18" charset="0"/>
                      </a:endParaRPr>
                    </a:p>
                  </a:txBody>
                  <a:tcPr anchor="b" horzOverflow="overflow">
                    <a:lnL w="12700" cap="flat" cmpd="sng" algn="ctr">
                      <a:solidFill>
                        <a:srgbClr val="3F67AD"/>
                      </a:solidFill>
                      <a:prstDash val="solid"/>
                      <a:round/>
                      <a:headEnd type="none" w="med" len="med"/>
                      <a:tailEnd type="none" w="med" len="med"/>
                    </a:lnL>
                    <a:lnR w="12700" cap="flat" cmpd="sng" algn="ctr">
                      <a:solidFill>
                        <a:srgbClr val="3F67AD"/>
                      </a:solidFill>
                      <a:prstDash val="solid"/>
                      <a:round/>
                      <a:headEnd type="none" w="med" len="med"/>
                      <a:tailEnd type="none" w="med" len="med"/>
                    </a:lnR>
                    <a:lnT w="12700" cap="flat" cmpd="sng" algn="ctr">
                      <a:solidFill>
                        <a:srgbClr val="3F67AD"/>
                      </a:solidFill>
                      <a:prstDash val="solid"/>
                      <a:round/>
                      <a:headEnd type="none" w="med" len="med"/>
                      <a:tailEnd type="none" w="med" len="med"/>
                    </a:lnT>
                    <a:lnB w="12700" cap="flat" cmpd="sng" algn="ctr">
                      <a:solidFill>
                        <a:srgbClr val="3F67A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442865">
                <a:tc>
                  <a:txBody>
                    <a:bodyPr/>
                    <a:lstStyle>
                      <a:lvl1pPr marL="342900" indent="-342900">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marL="2514600" indent="-228600"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marL="2971800" indent="-228600"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marL="3429000" indent="-228600"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marL="3886200" indent="-228600"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alt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Центральный район</a:t>
                      </a:r>
                      <a:endParaRPr kumimoji="0" lang="ru-RU" altLang="ru-RU" sz="2400" b="0" i="0" u="none" strike="noStrike" cap="none" normalizeH="0" baseline="0" dirty="0">
                        <a:ln>
                          <a:noFill/>
                        </a:ln>
                        <a:solidFill>
                          <a:schemeClr val="tx1"/>
                        </a:solidFill>
                        <a:effectLst/>
                        <a:latin typeface="Times New Roman" panose="02020603050405020304" pitchFamily="18" charset="0"/>
                      </a:endParaRPr>
                    </a:p>
                  </a:txBody>
                  <a:tcPr anchor="ctr" horzOverflow="overflow">
                    <a:lnL w="12700" cap="flat" cmpd="sng" algn="ctr">
                      <a:solidFill>
                        <a:srgbClr val="3F67AD"/>
                      </a:solidFill>
                      <a:prstDash val="solid"/>
                      <a:round/>
                      <a:headEnd type="none" w="med" len="med"/>
                      <a:tailEnd type="none" w="med" len="med"/>
                    </a:lnL>
                    <a:lnR w="12700" cap="flat" cmpd="sng" algn="ctr">
                      <a:solidFill>
                        <a:srgbClr val="3F67AD"/>
                      </a:solidFill>
                      <a:prstDash val="solid"/>
                      <a:round/>
                      <a:headEnd type="none" w="med" len="med"/>
                      <a:tailEnd type="none" w="med" len="med"/>
                    </a:lnR>
                    <a:lnT w="12700" cap="flat" cmpd="sng" algn="ctr">
                      <a:solidFill>
                        <a:srgbClr val="3F67AD"/>
                      </a:solidFill>
                      <a:prstDash val="solid"/>
                      <a:round/>
                      <a:headEnd type="none" w="med" len="med"/>
                      <a:tailEnd type="none" w="med" len="med"/>
                    </a:lnT>
                    <a:lnB w="12700" cap="flat" cmpd="sng" algn="ctr">
                      <a:solidFill>
                        <a:srgbClr val="3F67A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marL="2514600" indent="-228600"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marL="2971800" indent="-228600"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marL="3429000" indent="-228600"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marL="3886200" indent="-228600"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117</a:t>
                      </a:r>
                      <a:r>
                        <a:rPr kumimoji="0" lang="en-US" alt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121</a:t>
                      </a:r>
                      <a:endParaRPr kumimoji="0" lang="ru-RU" altLang="ru-RU" sz="2400" b="0" i="0" u="none" strike="noStrike" cap="none" normalizeH="0" baseline="0" dirty="0">
                        <a:ln>
                          <a:noFill/>
                        </a:ln>
                        <a:solidFill>
                          <a:schemeClr val="tx1"/>
                        </a:solidFill>
                        <a:effectLst/>
                        <a:latin typeface="Times New Roman" panose="02020603050405020304" pitchFamily="18" charset="0"/>
                      </a:endParaRPr>
                    </a:p>
                  </a:txBody>
                  <a:tcPr anchor="b" horzOverflow="overflow">
                    <a:lnL w="12700" cap="flat" cmpd="sng" algn="ctr">
                      <a:solidFill>
                        <a:srgbClr val="3F67AD"/>
                      </a:solidFill>
                      <a:prstDash val="solid"/>
                      <a:round/>
                      <a:headEnd type="none" w="med" len="med"/>
                      <a:tailEnd type="none" w="med" len="med"/>
                    </a:lnL>
                    <a:lnR w="12700" cap="flat" cmpd="sng" algn="ctr">
                      <a:solidFill>
                        <a:srgbClr val="3F67AD"/>
                      </a:solidFill>
                      <a:prstDash val="solid"/>
                      <a:round/>
                      <a:headEnd type="none" w="med" len="med"/>
                      <a:tailEnd type="none" w="med" len="med"/>
                    </a:lnR>
                    <a:lnT w="12700" cap="flat" cmpd="sng" algn="ctr">
                      <a:solidFill>
                        <a:srgbClr val="3F67AD"/>
                      </a:solidFill>
                      <a:prstDash val="solid"/>
                      <a:round/>
                      <a:headEnd type="none" w="med" len="med"/>
                      <a:tailEnd type="none" w="med" len="med"/>
                    </a:lnT>
                    <a:lnB w="12700" cap="flat" cmpd="sng" algn="ctr">
                      <a:solidFill>
                        <a:srgbClr val="3F67A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501913">
                <a:tc>
                  <a:txBody>
                    <a:bodyPr/>
                    <a:lstStyle>
                      <a:lvl1pPr marL="342900" indent="-342900">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marL="2514600" indent="-228600"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marL="2971800" indent="-228600"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marL="3429000" indent="-228600"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marL="3886200" indent="-228600"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altLang="ru-RU" sz="2400" b="1" i="0" u="none" strike="noStrike" cap="none" normalizeH="0" baseline="0" dirty="0">
                          <a:ln>
                            <a:noFill/>
                          </a:ln>
                          <a:solidFill>
                            <a:schemeClr val="accent1">
                              <a:lumMod val="50000"/>
                            </a:schemeClr>
                          </a:solidFill>
                          <a:effectLst/>
                          <a:latin typeface="Times New Roman" panose="02020603050405020304" pitchFamily="18" charset="0"/>
                        </a:rPr>
                        <a:t>ИТОГО по городу Новокузнецку</a:t>
                      </a:r>
                    </a:p>
                  </a:txBody>
                  <a:tcPr anchor="ctr" horzOverflow="overflow">
                    <a:lnL w="12700" cap="flat" cmpd="sng" algn="ctr">
                      <a:solidFill>
                        <a:srgbClr val="3F67AD"/>
                      </a:solidFill>
                      <a:prstDash val="solid"/>
                      <a:round/>
                      <a:headEnd type="none" w="med" len="med"/>
                      <a:tailEnd type="none" w="med" len="med"/>
                    </a:lnL>
                    <a:lnR w="12700" cap="flat" cmpd="sng" algn="ctr">
                      <a:solidFill>
                        <a:srgbClr val="3F67AD"/>
                      </a:solidFill>
                      <a:prstDash val="solid"/>
                      <a:round/>
                      <a:headEnd type="none" w="med" len="med"/>
                      <a:tailEnd type="none" w="med" len="med"/>
                    </a:lnR>
                    <a:lnT w="12700" cap="flat" cmpd="sng" algn="ctr">
                      <a:solidFill>
                        <a:srgbClr val="3F67AD"/>
                      </a:solidFill>
                      <a:prstDash val="solid"/>
                      <a:round/>
                      <a:headEnd type="none" w="med" len="med"/>
                      <a:tailEnd type="none" w="med" len="med"/>
                    </a:lnT>
                    <a:lnB w="12700" cap="flat" cmpd="sng" algn="ctr">
                      <a:solidFill>
                        <a:srgbClr val="3F67A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marL="2514600" indent="-228600"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marL="2971800" indent="-228600"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marL="3429000" indent="-228600"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marL="3886200" indent="-228600"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2400" b="1" i="0" u="none" strike="noStrike" cap="none" normalizeH="0" baseline="0" dirty="0">
                          <a:ln>
                            <a:noFill/>
                          </a:ln>
                          <a:solidFill>
                            <a:schemeClr val="accent1">
                              <a:lumMod val="50000"/>
                            </a:schemeClr>
                          </a:solidFill>
                          <a:effectLst/>
                          <a:latin typeface="Times New Roman" panose="02020603050405020304" pitchFamily="18" charset="0"/>
                        </a:rPr>
                        <a:t>374</a:t>
                      </a:r>
                      <a:r>
                        <a:rPr kumimoji="0" lang="en-US" altLang="ru-RU" sz="2400" b="1" i="0" u="none" strike="noStrike" cap="none" normalizeH="0" baseline="0" dirty="0">
                          <a:ln>
                            <a:noFill/>
                          </a:ln>
                          <a:solidFill>
                            <a:schemeClr val="accent1">
                              <a:lumMod val="50000"/>
                            </a:schemeClr>
                          </a:solidFill>
                          <a:effectLst/>
                          <a:latin typeface="Times New Roman" panose="02020603050405020304" pitchFamily="18" charset="0"/>
                        </a:rPr>
                        <a:t> </a:t>
                      </a:r>
                      <a:r>
                        <a:rPr kumimoji="0" lang="ru-RU" altLang="ru-RU" sz="2400" b="1" i="0" u="none" strike="noStrike" cap="none" normalizeH="0" baseline="0" dirty="0">
                          <a:ln>
                            <a:noFill/>
                          </a:ln>
                          <a:solidFill>
                            <a:schemeClr val="accent1">
                              <a:lumMod val="50000"/>
                            </a:schemeClr>
                          </a:solidFill>
                          <a:effectLst/>
                          <a:latin typeface="Times New Roman" panose="02020603050405020304" pitchFamily="18" charset="0"/>
                        </a:rPr>
                        <a:t>357</a:t>
                      </a:r>
                    </a:p>
                  </a:txBody>
                  <a:tcPr anchor="b" horzOverflow="overflow">
                    <a:lnL w="12700" cap="flat" cmpd="sng" algn="ctr">
                      <a:solidFill>
                        <a:srgbClr val="3F67AD"/>
                      </a:solidFill>
                      <a:prstDash val="solid"/>
                      <a:round/>
                      <a:headEnd type="none" w="med" len="med"/>
                      <a:tailEnd type="none" w="med" len="med"/>
                    </a:lnL>
                    <a:lnR w="12700" cap="flat" cmpd="sng" algn="ctr">
                      <a:solidFill>
                        <a:srgbClr val="3F67AD"/>
                      </a:solidFill>
                      <a:prstDash val="solid"/>
                      <a:round/>
                      <a:headEnd type="none" w="med" len="med"/>
                      <a:tailEnd type="none" w="med" len="med"/>
                    </a:lnR>
                    <a:lnT w="12700" cap="flat" cmpd="sng" algn="ctr">
                      <a:solidFill>
                        <a:srgbClr val="3F67AD"/>
                      </a:solidFill>
                      <a:prstDash val="solid"/>
                      <a:round/>
                      <a:headEnd type="none" w="med" len="med"/>
                      <a:tailEnd type="none" w="med" len="med"/>
                    </a:lnT>
                    <a:lnB w="12700" cap="flat" cmpd="sng" algn="ctr">
                      <a:solidFill>
                        <a:srgbClr val="3F67A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
        <p:nvSpPr>
          <p:cNvPr id="2" name="TextBox 1">
            <a:extLst>
              <a:ext uri="{FF2B5EF4-FFF2-40B4-BE49-F238E27FC236}">
                <a16:creationId xmlns:a16="http://schemas.microsoft.com/office/drawing/2014/main" id="{562A46B6-1326-4A6F-B877-1F7E9EFB15D4}"/>
              </a:ext>
            </a:extLst>
          </p:cNvPr>
          <p:cNvSpPr txBox="1"/>
          <p:nvPr/>
        </p:nvSpPr>
        <p:spPr>
          <a:xfrm>
            <a:off x="228335" y="5122048"/>
            <a:ext cx="11442030" cy="1400383"/>
          </a:xfrm>
          <a:prstGeom prst="rect">
            <a:avLst/>
          </a:prstGeom>
          <a:noFill/>
        </p:spPr>
        <p:txBody>
          <a:bodyPr wrap="square" rtlCol="0">
            <a:spAutoFit/>
          </a:bodyPr>
          <a:lstStyle/>
          <a:p>
            <a:pPr marL="342900" indent="-342900">
              <a:spcBef>
                <a:spcPts val="600"/>
              </a:spcBef>
              <a:buFont typeface="Arial" panose="020B0604020202020204" pitchFamily="34" charset="0"/>
              <a:buChar char="•"/>
            </a:pPr>
            <a:r>
              <a:rPr lang="ru-RU" sz="2000" b="1" dirty="0">
                <a:solidFill>
                  <a:schemeClr val="accent1">
                    <a:lumMod val="50000"/>
                  </a:schemeClr>
                </a:solidFill>
                <a:latin typeface="Times New Roman" panose="02020603050405020304" pitchFamily="18" charset="0"/>
                <a:cs typeface="Times New Roman" panose="02020603050405020304" pitchFamily="18" charset="0"/>
              </a:rPr>
              <a:t>Решение ТИК Центрального района Новокузнецкого городского округа об определении схемы одномандатных избирательных округов от 9 декабря 2025 года № 1/7</a:t>
            </a:r>
          </a:p>
          <a:p>
            <a:pPr marL="342900" indent="-342900">
              <a:spcBef>
                <a:spcPts val="600"/>
              </a:spcBef>
              <a:buFont typeface="Arial" panose="020B0604020202020204" pitchFamily="34" charset="0"/>
              <a:buChar char="•"/>
            </a:pPr>
            <a:r>
              <a:rPr lang="ru-RU" sz="2000" b="1" dirty="0">
                <a:solidFill>
                  <a:srgbClr val="009A88"/>
                </a:solidFill>
                <a:latin typeface="Times New Roman" panose="02020603050405020304" pitchFamily="18" charset="0"/>
                <a:cs typeface="Times New Roman" panose="02020603050405020304" pitchFamily="18" charset="0"/>
              </a:rPr>
              <a:t>Решение Новокузнецкого городского Совета народных депутатов об утверждении схемы избирательных округов от 17 февраля 2026 года № 1/3</a:t>
            </a:r>
          </a:p>
        </p:txBody>
      </p:sp>
    </p:spTree>
    <p:extLst>
      <p:ext uri="{BB962C8B-B14F-4D97-AF65-F5344CB8AC3E}">
        <p14:creationId xmlns:p14="http://schemas.microsoft.com/office/powerpoint/2010/main" val="29028838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па 1"/>
          <p:cNvGrpSpPr/>
          <p:nvPr/>
        </p:nvGrpSpPr>
        <p:grpSpPr>
          <a:xfrm>
            <a:off x="2283745" y="709863"/>
            <a:ext cx="7907002" cy="6148138"/>
            <a:chOff x="1042219" y="803110"/>
            <a:chExt cx="7348812" cy="6054890"/>
          </a:xfrm>
        </p:grpSpPr>
        <p:pic>
          <p:nvPicPr>
            <p:cNvPr id="5" name="Рисунок 4"/>
            <p:cNvPicPr>
              <a:picLocks noChangeAspect="1"/>
            </p:cNvPicPr>
            <p:nvPr/>
          </p:nvPicPr>
          <p:blipFill rotWithShape="1">
            <a:blip r:embed="rId2"/>
            <a:srcRect r="1004"/>
            <a:stretch/>
          </p:blipFill>
          <p:spPr>
            <a:xfrm>
              <a:off x="1042219" y="803110"/>
              <a:ext cx="7348812" cy="6054890"/>
            </a:xfrm>
            <a:prstGeom prst="rect">
              <a:avLst/>
            </a:prstGeom>
          </p:spPr>
        </p:pic>
        <p:sp>
          <p:nvSpPr>
            <p:cNvPr id="6" name="TextBox 5"/>
            <p:cNvSpPr txBox="1"/>
            <p:nvPr/>
          </p:nvSpPr>
          <p:spPr>
            <a:xfrm>
              <a:off x="4218726" y="1499818"/>
              <a:ext cx="385926" cy="329745"/>
            </a:xfrm>
            <a:prstGeom prst="rect">
              <a:avLst/>
            </a:prstGeom>
            <a:noFill/>
          </p:spPr>
          <p:txBody>
            <a:bodyPr wrap="square" rtlCol="0">
              <a:spAutoFit/>
            </a:bodyPr>
            <a:lstStyle/>
            <a:p>
              <a:r>
                <a:rPr lang="ru-RU" b="1" dirty="0"/>
                <a:t>1</a:t>
              </a:r>
            </a:p>
          </p:txBody>
        </p:sp>
        <p:sp>
          <p:nvSpPr>
            <p:cNvPr id="7" name="TextBox 6"/>
            <p:cNvSpPr txBox="1"/>
            <p:nvPr/>
          </p:nvSpPr>
          <p:spPr>
            <a:xfrm>
              <a:off x="4657350" y="4560124"/>
              <a:ext cx="524462" cy="329745"/>
            </a:xfrm>
            <a:prstGeom prst="rect">
              <a:avLst/>
            </a:prstGeom>
            <a:noFill/>
          </p:spPr>
          <p:txBody>
            <a:bodyPr wrap="square" rtlCol="0">
              <a:spAutoFit/>
            </a:bodyPr>
            <a:lstStyle/>
            <a:p>
              <a:r>
                <a:rPr lang="ru-RU" b="1" dirty="0"/>
                <a:t>16</a:t>
              </a:r>
            </a:p>
          </p:txBody>
        </p:sp>
        <p:sp>
          <p:nvSpPr>
            <p:cNvPr id="8" name="TextBox 7"/>
            <p:cNvSpPr txBox="1"/>
            <p:nvPr/>
          </p:nvSpPr>
          <p:spPr>
            <a:xfrm>
              <a:off x="4308637" y="5073863"/>
              <a:ext cx="592029" cy="329745"/>
            </a:xfrm>
            <a:prstGeom prst="rect">
              <a:avLst/>
            </a:prstGeom>
            <a:noFill/>
          </p:spPr>
          <p:txBody>
            <a:bodyPr wrap="square" rtlCol="0">
              <a:spAutoFit/>
            </a:bodyPr>
            <a:lstStyle/>
            <a:p>
              <a:r>
                <a:rPr lang="ru-RU" b="1" dirty="0"/>
                <a:t>17</a:t>
              </a:r>
            </a:p>
          </p:txBody>
        </p:sp>
        <p:sp>
          <p:nvSpPr>
            <p:cNvPr id="9" name="TextBox 8"/>
            <p:cNvSpPr txBox="1"/>
            <p:nvPr/>
          </p:nvSpPr>
          <p:spPr>
            <a:xfrm>
              <a:off x="4638358" y="1673322"/>
              <a:ext cx="385926" cy="329745"/>
            </a:xfrm>
            <a:prstGeom prst="rect">
              <a:avLst/>
            </a:prstGeom>
            <a:noFill/>
          </p:spPr>
          <p:txBody>
            <a:bodyPr wrap="square" rtlCol="0">
              <a:spAutoFit/>
            </a:bodyPr>
            <a:lstStyle/>
            <a:p>
              <a:r>
                <a:rPr lang="ru-RU" b="1" dirty="0"/>
                <a:t>2</a:t>
              </a:r>
            </a:p>
          </p:txBody>
        </p:sp>
        <p:sp>
          <p:nvSpPr>
            <p:cNvPr id="10" name="TextBox 9"/>
            <p:cNvSpPr txBox="1"/>
            <p:nvPr/>
          </p:nvSpPr>
          <p:spPr>
            <a:xfrm>
              <a:off x="4191513" y="2027462"/>
              <a:ext cx="385926" cy="329745"/>
            </a:xfrm>
            <a:prstGeom prst="rect">
              <a:avLst/>
            </a:prstGeom>
            <a:noFill/>
          </p:spPr>
          <p:txBody>
            <a:bodyPr wrap="square" rtlCol="0">
              <a:spAutoFit/>
            </a:bodyPr>
            <a:lstStyle/>
            <a:p>
              <a:r>
                <a:rPr lang="ru-RU" b="1" dirty="0"/>
                <a:t>3</a:t>
              </a:r>
            </a:p>
          </p:txBody>
        </p:sp>
        <p:sp>
          <p:nvSpPr>
            <p:cNvPr id="11" name="TextBox 10"/>
            <p:cNvSpPr txBox="1"/>
            <p:nvPr/>
          </p:nvSpPr>
          <p:spPr>
            <a:xfrm>
              <a:off x="4281242" y="4205482"/>
              <a:ext cx="564817" cy="329745"/>
            </a:xfrm>
            <a:prstGeom prst="rect">
              <a:avLst/>
            </a:prstGeom>
            <a:noFill/>
          </p:spPr>
          <p:txBody>
            <a:bodyPr wrap="square" rtlCol="0">
              <a:spAutoFit/>
            </a:bodyPr>
            <a:lstStyle/>
            <a:p>
              <a:r>
                <a:rPr lang="ru-RU" b="1" dirty="0"/>
                <a:t>15</a:t>
              </a:r>
            </a:p>
          </p:txBody>
        </p:sp>
        <p:sp>
          <p:nvSpPr>
            <p:cNvPr id="12" name="TextBox 11"/>
            <p:cNvSpPr txBox="1"/>
            <p:nvPr/>
          </p:nvSpPr>
          <p:spPr>
            <a:xfrm>
              <a:off x="4714037" y="4180825"/>
              <a:ext cx="646147" cy="329745"/>
            </a:xfrm>
            <a:prstGeom prst="rect">
              <a:avLst/>
            </a:prstGeom>
            <a:noFill/>
          </p:spPr>
          <p:txBody>
            <a:bodyPr wrap="square" rtlCol="0">
              <a:spAutoFit/>
            </a:bodyPr>
            <a:lstStyle/>
            <a:p>
              <a:r>
                <a:rPr lang="ru-RU" b="1" dirty="0"/>
                <a:t>13</a:t>
              </a:r>
            </a:p>
          </p:txBody>
        </p:sp>
        <p:sp>
          <p:nvSpPr>
            <p:cNvPr id="13" name="TextBox 12"/>
            <p:cNvSpPr txBox="1"/>
            <p:nvPr/>
          </p:nvSpPr>
          <p:spPr>
            <a:xfrm>
              <a:off x="4865028" y="2983107"/>
              <a:ext cx="385926" cy="329745"/>
            </a:xfrm>
            <a:prstGeom prst="rect">
              <a:avLst/>
            </a:prstGeom>
            <a:noFill/>
          </p:spPr>
          <p:txBody>
            <a:bodyPr wrap="square" rtlCol="0">
              <a:spAutoFit/>
            </a:bodyPr>
            <a:lstStyle/>
            <a:p>
              <a:r>
                <a:rPr lang="ru-RU" b="1" dirty="0"/>
                <a:t>5</a:t>
              </a:r>
            </a:p>
          </p:txBody>
        </p:sp>
        <p:sp>
          <p:nvSpPr>
            <p:cNvPr id="14" name="TextBox 13"/>
            <p:cNvSpPr txBox="1"/>
            <p:nvPr/>
          </p:nvSpPr>
          <p:spPr>
            <a:xfrm>
              <a:off x="4854513" y="3569662"/>
              <a:ext cx="385926" cy="329745"/>
            </a:xfrm>
            <a:prstGeom prst="rect">
              <a:avLst/>
            </a:prstGeom>
            <a:noFill/>
          </p:spPr>
          <p:txBody>
            <a:bodyPr wrap="square" rtlCol="0">
              <a:spAutoFit/>
            </a:bodyPr>
            <a:lstStyle/>
            <a:p>
              <a:r>
                <a:rPr lang="ru-RU" b="1" dirty="0"/>
                <a:t>4</a:t>
              </a:r>
            </a:p>
          </p:txBody>
        </p:sp>
        <p:sp>
          <p:nvSpPr>
            <p:cNvPr id="15" name="TextBox 14"/>
            <p:cNvSpPr txBox="1"/>
            <p:nvPr/>
          </p:nvSpPr>
          <p:spPr>
            <a:xfrm>
              <a:off x="5695075" y="2250443"/>
              <a:ext cx="385926" cy="329745"/>
            </a:xfrm>
            <a:prstGeom prst="rect">
              <a:avLst/>
            </a:prstGeom>
            <a:noFill/>
          </p:spPr>
          <p:txBody>
            <a:bodyPr wrap="square" rtlCol="0">
              <a:spAutoFit/>
            </a:bodyPr>
            <a:lstStyle/>
            <a:p>
              <a:r>
                <a:rPr lang="ru-RU" b="1" dirty="0"/>
                <a:t>6</a:t>
              </a:r>
            </a:p>
          </p:txBody>
        </p:sp>
        <p:sp>
          <p:nvSpPr>
            <p:cNvPr id="16" name="TextBox 15"/>
            <p:cNvSpPr txBox="1"/>
            <p:nvPr/>
          </p:nvSpPr>
          <p:spPr>
            <a:xfrm>
              <a:off x="4052974" y="3830555"/>
              <a:ext cx="524465" cy="329745"/>
            </a:xfrm>
            <a:prstGeom prst="rect">
              <a:avLst/>
            </a:prstGeom>
            <a:noFill/>
          </p:spPr>
          <p:txBody>
            <a:bodyPr wrap="square" rtlCol="0">
              <a:spAutoFit/>
            </a:bodyPr>
            <a:lstStyle/>
            <a:p>
              <a:r>
                <a:rPr lang="ru-RU" b="1" dirty="0"/>
                <a:t>14</a:t>
              </a:r>
            </a:p>
          </p:txBody>
        </p:sp>
        <p:sp>
          <p:nvSpPr>
            <p:cNvPr id="17" name="TextBox 16"/>
            <p:cNvSpPr txBox="1"/>
            <p:nvPr/>
          </p:nvSpPr>
          <p:spPr>
            <a:xfrm>
              <a:off x="5263084" y="4324111"/>
              <a:ext cx="606567" cy="329745"/>
            </a:xfrm>
            <a:prstGeom prst="rect">
              <a:avLst/>
            </a:prstGeom>
            <a:noFill/>
          </p:spPr>
          <p:txBody>
            <a:bodyPr wrap="square" rtlCol="0">
              <a:spAutoFit/>
            </a:bodyPr>
            <a:lstStyle/>
            <a:p>
              <a:r>
                <a:rPr lang="ru-RU" b="1" dirty="0"/>
                <a:t>11</a:t>
              </a:r>
            </a:p>
          </p:txBody>
        </p:sp>
        <p:sp>
          <p:nvSpPr>
            <p:cNvPr id="18" name="TextBox 17"/>
            <p:cNvSpPr txBox="1"/>
            <p:nvPr/>
          </p:nvSpPr>
          <p:spPr>
            <a:xfrm>
              <a:off x="5771715" y="4025842"/>
              <a:ext cx="385926" cy="329745"/>
            </a:xfrm>
            <a:prstGeom prst="rect">
              <a:avLst/>
            </a:prstGeom>
            <a:noFill/>
          </p:spPr>
          <p:txBody>
            <a:bodyPr wrap="square" rtlCol="0">
              <a:spAutoFit/>
            </a:bodyPr>
            <a:lstStyle/>
            <a:p>
              <a:r>
                <a:rPr lang="ru-RU" b="1" dirty="0"/>
                <a:t>7</a:t>
              </a:r>
            </a:p>
          </p:txBody>
        </p:sp>
        <p:sp>
          <p:nvSpPr>
            <p:cNvPr id="19" name="TextBox 18"/>
            <p:cNvSpPr txBox="1"/>
            <p:nvPr/>
          </p:nvSpPr>
          <p:spPr>
            <a:xfrm>
              <a:off x="6581129" y="4324111"/>
              <a:ext cx="562035" cy="329745"/>
            </a:xfrm>
            <a:prstGeom prst="rect">
              <a:avLst/>
            </a:prstGeom>
            <a:noFill/>
          </p:spPr>
          <p:txBody>
            <a:bodyPr wrap="square" rtlCol="0">
              <a:spAutoFit/>
            </a:bodyPr>
            <a:lstStyle/>
            <a:p>
              <a:r>
                <a:rPr lang="ru-RU" b="1" dirty="0"/>
                <a:t>10</a:t>
              </a:r>
            </a:p>
          </p:txBody>
        </p:sp>
        <p:sp>
          <p:nvSpPr>
            <p:cNvPr id="20" name="TextBox 19"/>
            <p:cNvSpPr txBox="1"/>
            <p:nvPr/>
          </p:nvSpPr>
          <p:spPr>
            <a:xfrm>
              <a:off x="6581129" y="3460977"/>
              <a:ext cx="385926" cy="329745"/>
            </a:xfrm>
            <a:prstGeom prst="rect">
              <a:avLst/>
            </a:prstGeom>
            <a:noFill/>
          </p:spPr>
          <p:txBody>
            <a:bodyPr wrap="square" rtlCol="0">
              <a:spAutoFit/>
            </a:bodyPr>
            <a:lstStyle/>
            <a:p>
              <a:r>
                <a:rPr lang="ru-RU" b="1" dirty="0"/>
                <a:t>9</a:t>
              </a:r>
            </a:p>
          </p:txBody>
        </p:sp>
        <p:sp>
          <p:nvSpPr>
            <p:cNvPr id="21" name="TextBox 20"/>
            <p:cNvSpPr txBox="1"/>
            <p:nvPr/>
          </p:nvSpPr>
          <p:spPr>
            <a:xfrm>
              <a:off x="7266056" y="3039570"/>
              <a:ext cx="385926" cy="329745"/>
            </a:xfrm>
            <a:prstGeom prst="rect">
              <a:avLst/>
            </a:prstGeom>
            <a:noFill/>
          </p:spPr>
          <p:txBody>
            <a:bodyPr wrap="square" rtlCol="0">
              <a:spAutoFit/>
            </a:bodyPr>
            <a:lstStyle/>
            <a:p>
              <a:r>
                <a:rPr lang="ru-RU" b="1" dirty="0"/>
                <a:t>8</a:t>
              </a:r>
            </a:p>
          </p:txBody>
        </p:sp>
        <p:sp>
          <p:nvSpPr>
            <p:cNvPr id="22" name="TextBox 21"/>
            <p:cNvSpPr txBox="1"/>
            <p:nvPr/>
          </p:nvSpPr>
          <p:spPr>
            <a:xfrm>
              <a:off x="3580773" y="4799293"/>
              <a:ext cx="495549" cy="329745"/>
            </a:xfrm>
            <a:prstGeom prst="rect">
              <a:avLst/>
            </a:prstGeom>
            <a:noFill/>
          </p:spPr>
          <p:txBody>
            <a:bodyPr wrap="square" rtlCol="0">
              <a:spAutoFit/>
            </a:bodyPr>
            <a:lstStyle/>
            <a:p>
              <a:r>
                <a:rPr lang="ru-RU" b="1" dirty="0"/>
                <a:t>18</a:t>
              </a:r>
            </a:p>
          </p:txBody>
        </p:sp>
        <p:sp>
          <p:nvSpPr>
            <p:cNvPr id="23" name="TextBox 22"/>
            <p:cNvSpPr txBox="1"/>
            <p:nvPr/>
          </p:nvSpPr>
          <p:spPr>
            <a:xfrm>
              <a:off x="5202419" y="4714685"/>
              <a:ext cx="673823" cy="329745"/>
            </a:xfrm>
            <a:prstGeom prst="rect">
              <a:avLst/>
            </a:prstGeom>
            <a:noFill/>
          </p:spPr>
          <p:txBody>
            <a:bodyPr wrap="square" rtlCol="0">
              <a:spAutoFit/>
            </a:bodyPr>
            <a:lstStyle/>
            <a:p>
              <a:r>
                <a:rPr lang="ru-RU" b="1" dirty="0"/>
                <a:t>12</a:t>
              </a:r>
            </a:p>
          </p:txBody>
        </p:sp>
      </p:grpSp>
      <p:sp>
        <p:nvSpPr>
          <p:cNvPr id="24" name="TextBox 23"/>
          <p:cNvSpPr txBox="1"/>
          <p:nvPr/>
        </p:nvSpPr>
        <p:spPr>
          <a:xfrm>
            <a:off x="247105" y="95699"/>
            <a:ext cx="8501408" cy="461665"/>
          </a:xfrm>
          <a:prstGeom prst="rect">
            <a:avLst/>
          </a:prstGeom>
          <a:noFill/>
        </p:spPr>
        <p:txBody>
          <a:bodyPr wrap="square" rtlCol="0">
            <a:spAutoFit/>
          </a:bodyPr>
          <a:lstStyle/>
          <a:p>
            <a:r>
              <a:rPr lang="ru-RU" sz="2400" b="1" dirty="0">
                <a:solidFill>
                  <a:schemeClr val="bg1"/>
                </a:solidFill>
              </a:rPr>
              <a:t>Новая схема избирательных округов на срок 2026-2036 гг.</a:t>
            </a:r>
          </a:p>
        </p:txBody>
      </p:sp>
    </p:spTree>
    <p:extLst>
      <p:ext uri="{BB962C8B-B14F-4D97-AF65-F5344CB8AC3E}">
        <p14:creationId xmlns:p14="http://schemas.microsoft.com/office/powerpoint/2010/main" val="21351323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Полилиния 20" hidden="1">
            <a:extLst>
              <a:ext uri="{FF2B5EF4-FFF2-40B4-BE49-F238E27FC236}">
                <a16:creationId xmlns:a16="http://schemas.microsoft.com/office/drawing/2014/main" id="{EC5626AD-0B78-4128-A83E-91CA8F2C1330}"/>
              </a:ext>
            </a:extLst>
          </p:cNvPr>
          <p:cNvSpPr/>
          <p:nvPr/>
        </p:nvSpPr>
        <p:spPr>
          <a:xfrm>
            <a:off x="9048754" y="857254"/>
            <a:ext cx="3706813" cy="5165725"/>
          </a:xfrm>
          <a:custGeom>
            <a:avLst/>
            <a:gdLst>
              <a:gd name="connsiteX0" fmla="*/ 0 w 3674990"/>
              <a:gd name="connsiteY0" fmla="*/ 0 h 5143500"/>
              <a:gd name="connsiteX1" fmla="*/ 3674990 w 3674990"/>
              <a:gd name="connsiteY1" fmla="*/ 0 h 5143500"/>
              <a:gd name="connsiteX2" fmla="*/ 3674990 w 3674990"/>
              <a:gd name="connsiteY2" fmla="*/ 5143500 h 5143500"/>
              <a:gd name="connsiteX3" fmla="*/ 0 w 3674990"/>
              <a:gd name="connsiteY3" fmla="*/ 5143500 h 5143500"/>
              <a:gd name="connsiteX4" fmla="*/ 0 w 3674990"/>
              <a:gd name="connsiteY4" fmla="*/ 0 h 5143500"/>
              <a:gd name="connsiteX0" fmla="*/ 1833114 w 5508104"/>
              <a:gd name="connsiteY0" fmla="*/ 0 h 5143500"/>
              <a:gd name="connsiteX1" fmla="*/ 5508104 w 5508104"/>
              <a:gd name="connsiteY1" fmla="*/ 0 h 5143500"/>
              <a:gd name="connsiteX2" fmla="*/ 5508104 w 5508104"/>
              <a:gd name="connsiteY2" fmla="*/ 5143500 h 5143500"/>
              <a:gd name="connsiteX3" fmla="*/ 0 w 5508104"/>
              <a:gd name="connsiteY3" fmla="*/ 5143500 h 5143500"/>
              <a:gd name="connsiteX4" fmla="*/ 1833114 w 5508104"/>
              <a:gd name="connsiteY4" fmla="*/ 0 h 514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08104" h="5143500">
                <a:moveTo>
                  <a:pt x="1833114" y="0"/>
                </a:moveTo>
                <a:lnTo>
                  <a:pt x="5508104" y="0"/>
                </a:lnTo>
                <a:lnTo>
                  <a:pt x="5508104" y="5143500"/>
                </a:lnTo>
                <a:lnTo>
                  <a:pt x="0" y="5143500"/>
                </a:lnTo>
                <a:lnTo>
                  <a:pt x="1833114" y="0"/>
                </a:lnTo>
                <a:close/>
              </a:path>
            </a:pathLst>
          </a:cu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5126" name="Прямоугольник 43">
            <a:extLst>
              <a:ext uri="{FF2B5EF4-FFF2-40B4-BE49-F238E27FC236}">
                <a16:creationId xmlns:a16="http://schemas.microsoft.com/office/drawing/2014/main" id="{140B4180-D7A2-4AB1-AFCC-186A7FC370A3}"/>
              </a:ext>
            </a:extLst>
          </p:cNvPr>
          <p:cNvSpPr>
            <a:spLocks noChangeArrowheads="1"/>
          </p:cNvSpPr>
          <p:nvPr/>
        </p:nvSpPr>
        <p:spPr bwMode="auto">
          <a:xfrm>
            <a:off x="2686886" y="4057642"/>
            <a:ext cx="7224713"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Roboto" panose="020B0604020202020204" charset="0"/>
              </a:defRPr>
            </a:lvl1pPr>
            <a:lvl2pPr marL="742950" indent="-285750">
              <a:spcBef>
                <a:spcPct val="20000"/>
              </a:spcBef>
              <a:buFont typeface="Arial" panose="020B0604020202020204" pitchFamily="34" charset="0"/>
              <a:buChar char="–"/>
              <a:defRPr sz="2800">
                <a:solidFill>
                  <a:schemeClr val="tx1"/>
                </a:solidFill>
                <a:latin typeface="Roboto" panose="020B0604020202020204" charset="0"/>
              </a:defRPr>
            </a:lvl2pPr>
            <a:lvl3pPr marL="1143000" indent="-228600">
              <a:spcBef>
                <a:spcPct val="20000"/>
              </a:spcBef>
              <a:buFont typeface="Arial" panose="020B0604020202020204" pitchFamily="34" charset="0"/>
              <a:buChar char="•"/>
              <a:defRPr sz="2400">
                <a:solidFill>
                  <a:schemeClr val="tx1"/>
                </a:solidFill>
                <a:latin typeface="Roboto" panose="020B0604020202020204" charset="0"/>
              </a:defRPr>
            </a:lvl3pPr>
            <a:lvl4pPr marL="1600200" indent="-228600">
              <a:spcBef>
                <a:spcPct val="20000"/>
              </a:spcBef>
              <a:buFont typeface="Arial" panose="020B0604020202020204" pitchFamily="34" charset="0"/>
              <a:buChar char="–"/>
              <a:defRPr sz="2000">
                <a:solidFill>
                  <a:schemeClr val="tx1"/>
                </a:solidFill>
                <a:latin typeface="Roboto" panose="020B0604020202020204" charset="0"/>
              </a:defRPr>
            </a:lvl4pPr>
            <a:lvl5pPr marL="2057400" indent="-228600">
              <a:spcBef>
                <a:spcPct val="20000"/>
              </a:spcBef>
              <a:buFont typeface="Arial" panose="020B0604020202020204" pitchFamily="34" charset="0"/>
              <a:buChar char="»"/>
              <a:defRPr sz="2000">
                <a:solidFill>
                  <a:schemeClr val="tx1"/>
                </a:solidFill>
                <a:latin typeface="Roboto" panose="020B060402020202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Roboto" panose="020B060402020202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Roboto" panose="020B060402020202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Roboto" panose="020B060402020202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Roboto" panose="020B0604020202020204" charset="0"/>
              </a:defRPr>
            </a:lvl9pPr>
          </a:lstStyle>
          <a:p>
            <a:pPr eaLnBrk="1" hangingPunct="1">
              <a:spcBef>
                <a:spcPct val="0"/>
              </a:spcBef>
              <a:buFontTx/>
              <a:buNone/>
            </a:pPr>
            <a:endParaRPr lang="ru-RU" altLang="ru-RU" sz="1600">
              <a:solidFill>
                <a:schemeClr val="bg1"/>
              </a:solidFill>
            </a:endParaRPr>
          </a:p>
        </p:txBody>
      </p:sp>
      <p:sp>
        <p:nvSpPr>
          <p:cNvPr id="3" name="Скругленный прямоугольник 2">
            <a:extLst>
              <a:ext uri="{FF2B5EF4-FFF2-40B4-BE49-F238E27FC236}">
                <a16:creationId xmlns:a16="http://schemas.microsoft.com/office/drawing/2014/main" id="{153B8900-7212-42AB-8CE6-810016D87A98}"/>
              </a:ext>
            </a:extLst>
          </p:cNvPr>
          <p:cNvSpPr/>
          <p:nvPr/>
        </p:nvSpPr>
        <p:spPr>
          <a:xfrm>
            <a:off x="1464804" y="2450404"/>
            <a:ext cx="3959225" cy="750018"/>
          </a:xfrm>
          <a:prstGeom prst="roundRect">
            <a:avLst/>
          </a:prstGeom>
          <a:solidFill>
            <a:srgbClr val="7388A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ru-RU" altLang="ru-RU" dirty="0"/>
          </a:p>
          <a:p>
            <a:pPr algn="ctr" eaLnBrk="1" hangingPunct="1">
              <a:defRPr/>
            </a:pPr>
            <a:r>
              <a:rPr lang="ru-RU" altLang="ru-RU" sz="2000" dirty="0"/>
              <a:t>Министерства юстиции по Кемеровской области – Кузбассу </a:t>
            </a:r>
          </a:p>
          <a:p>
            <a:pPr algn="ctr" eaLnBrk="1" hangingPunct="1">
              <a:defRPr/>
            </a:pPr>
            <a:endParaRPr lang="ru-RU" dirty="0"/>
          </a:p>
        </p:txBody>
      </p:sp>
      <p:sp>
        <p:nvSpPr>
          <p:cNvPr id="4" name="Скругленный прямоугольник 3">
            <a:extLst>
              <a:ext uri="{FF2B5EF4-FFF2-40B4-BE49-F238E27FC236}">
                <a16:creationId xmlns:a16="http://schemas.microsoft.com/office/drawing/2014/main" id="{E86AA80A-5E7C-41C5-8A98-B74100C57E81}"/>
              </a:ext>
            </a:extLst>
          </p:cNvPr>
          <p:cNvSpPr/>
          <p:nvPr/>
        </p:nvSpPr>
        <p:spPr>
          <a:xfrm>
            <a:off x="6767972" y="2463778"/>
            <a:ext cx="3960813" cy="750017"/>
          </a:xfrm>
          <a:prstGeom prst="roundRect">
            <a:avLst/>
          </a:prstGeom>
          <a:solidFill>
            <a:srgbClr val="7388A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ru-RU" sz="2000" dirty="0"/>
              <a:t>Избирательной комиссии, организующей выборы</a:t>
            </a:r>
          </a:p>
        </p:txBody>
      </p:sp>
      <p:sp>
        <p:nvSpPr>
          <p:cNvPr id="40" name="Прямоугольник 39">
            <a:extLst>
              <a:ext uri="{FF2B5EF4-FFF2-40B4-BE49-F238E27FC236}">
                <a16:creationId xmlns:a16="http://schemas.microsoft.com/office/drawing/2014/main" id="{69485225-D571-474A-B64C-E31F09403039}"/>
              </a:ext>
            </a:extLst>
          </p:cNvPr>
          <p:cNvSpPr/>
          <p:nvPr/>
        </p:nvSpPr>
        <p:spPr>
          <a:xfrm>
            <a:off x="4202112" y="3610502"/>
            <a:ext cx="4003675" cy="452437"/>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ru-RU" b="1" dirty="0">
                <a:solidFill>
                  <a:schemeClr val="tx1"/>
                </a:solidFill>
              </a:rPr>
              <a:t>Срок извещения о мероприятии</a:t>
            </a:r>
          </a:p>
        </p:txBody>
      </p:sp>
      <p:graphicFrame>
        <p:nvGraphicFramePr>
          <p:cNvPr id="11" name="Схема 10">
            <a:extLst>
              <a:ext uri="{FF2B5EF4-FFF2-40B4-BE49-F238E27FC236}">
                <a16:creationId xmlns:a16="http://schemas.microsoft.com/office/drawing/2014/main" id="{0AB76BC2-9DA7-4D76-9576-0C368A6968BD}"/>
              </a:ext>
            </a:extLst>
          </p:cNvPr>
          <p:cNvGraphicFramePr/>
          <p:nvPr>
            <p:extLst>
              <p:ext uri="{D42A27DB-BD31-4B8C-83A1-F6EECF244321}">
                <p14:modId xmlns:p14="http://schemas.microsoft.com/office/powerpoint/2010/main" val="4267843672"/>
              </p:ext>
            </p:extLst>
          </p:nvPr>
        </p:nvGraphicFramePr>
        <p:xfrm>
          <a:off x="2902786" y="3680644"/>
          <a:ext cx="6602328" cy="28381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Прямоугольник 11">
            <a:extLst>
              <a:ext uri="{FF2B5EF4-FFF2-40B4-BE49-F238E27FC236}">
                <a16:creationId xmlns:a16="http://schemas.microsoft.com/office/drawing/2014/main" id="{DF5D12E6-31E4-4D44-8C94-2ACC18EA0B92}"/>
              </a:ext>
            </a:extLst>
          </p:cNvPr>
          <p:cNvSpPr/>
          <p:nvPr/>
        </p:nvSpPr>
        <p:spPr>
          <a:xfrm>
            <a:off x="659649" y="4384775"/>
            <a:ext cx="2122821" cy="1443657"/>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ru-RU" dirty="0">
                <a:solidFill>
                  <a:srgbClr val="002060"/>
                </a:solidFill>
              </a:rPr>
              <a:t>не позднее чем за 1 день до дня мероприятия</a:t>
            </a:r>
          </a:p>
        </p:txBody>
      </p:sp>
      <p:sp>
        <p:nvSpPr>
          <p:cNvPr id="46" name="Прямоугольник 45">
            <a:extLst>
              <a:ext uri="{FF2B5EF4-FFF2-40B4-BE49-F238E27FC236}">
                <a16:creationId xmlns:a16="http://schemas.microsoft.com/office/drawing/2014/main" id="{1091BA9D-9201-4CD3-BDCC-576BBB0DAC90}"/>
              </a:ext>
            </a:extLst>
          </p:cNvPr>
          <p:cNvSpPr/>
          <p:nvPr/>
        </p:nvSpPr>
        <p:spPr>
          <a:xfrm>
            <a:off x="9625430" y="4346826"/>
            <a:ext cx="2206710" cy="1425408"/>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ru-RU" sz="2000" dirty="0">
                <a:solidFill>
                  <a:srgbClr val="002060"/>
                </a:solidFill>
              </a:rPr>
              <a:t>не позднее чем за 3 дня до дня мероприятия</a:t>
            </a:r>
          </a:p>
        </p:txBody>
      </p:sp>
      <p:sp>
        <p:nvSpPr>
          <p:cNvPr id="2" name="Прямоугольник 1">
            <a:extLst>
              <a:ext uri="{FF2B5EF4-FFF2-40B4-BE49-F238E27FC236}">
                <a16:creationId xmlns:a16="http://schemas.microsoft.com/office/drawing/2014/main" id="{759DF95B-727C-4625-B951-2F6F931EC5D5}"/>
              </a:ext>
            </a:extLst>
          </p:cNvPr>
          <p:cNvSpPr/>
          <p:nvPr/>
        </p:nvSpPr>
        <p:spPr>
          <a:xfrm>
            <a:off x="1258094" y="1113611"/>
            <a:ext cx="9675812" cy="1200329"/>
          </a:xfrm>
          <a:prstGeom prst="rect">
            <a:avLst/>
          </a:prstGeom>
        </p:spPr>
        <p:txBody>
          <a:bodyPr wrap="square">
            <a:spAutoFit/>
          </a:bodyPr>
          <a:lstStyle/>
          <a:p>
            <a:pPr algn="ctr">
              <a:defRPr/>
            </a:pPr>
            <a:r>
              <a:rPr lang="ru-RU" altLang="ru-RU" sz="2400" b="1" dirty="0"/>
              <a:t>Извещение</a:t>
            </a:r>
            <a:r>
              <a:rPr lang="ru-RU" altLang="ru-RU" sz="2400" dirty="0"/>
              <a:t> избирательным объединением о проведении открытых мероприятий </a:t>
            </a:r>
          </a:p>
          <a:p>
            <a:pPr algn="ctr">
              <a:defRPr/>
            </a:pPr>
            <a:r>
              <a:rPr lang="ru-RU" altLang="ru-RU" sz="2400" b="1" i="1" dirty="0">
                <a:sym typeface="Wingdings 2" panose="05020102010507070707" pitchFamily="18" charset="2"/>
              </a:rPr>
              <a:t> </a:t>
            </a:r>
            <a:r>
              <a:rPr lang="ru-RU" altLang="ru-RU" sz="2400" b="1" i="1" dirty="0"/>
              <a:t>в письменной форме:</a:t>
            </a:r>
          </a:p>
        </p:txBody>
      </p:sp>
      <p:sp>
        <p:nvSpPr>
          <p:cNvPr id="13" name="TextBox 9">
            <a:extLst>
              <a:ext uri="{FF2B5EF4-FFF2-40B4-BE49-F238E27FC236}">
                <a16:creationId xmlns:a16="http://schemas.microsoft.com/office/drawing/2014/main" id="{EEED6073-DC19-4D70-8F5C-8F2FA7F07E7E}"/>
              </a:ext>
            </a:extLst>
          </p:cNvPr>
          <p:cNvSpPr txBox="1">
            <a:spLocks noChangeArrowheads="1"/>
          </p:cNvSpPr>
          <p:nvPr/>
        </p:nvSpPr>
        <p:spPr bwMode="auto">
          <a:xfrm>
            <a:off x="0" y="111342"/>
            <a:ext cx="9865637" cy="377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80" tIns="34290" rIns="68580" bIns="34290">
            <a:spAutoFit/>
          </a:bodyPr>
          <a:lstStyle>
            <a:lvl1pPr>
              <a:spcBef>
                <a:spcPct val="20000"/>
              </a:spcBef>
              <a:buFont typeface="Arial" panose="020B0604020202020204" pitchFamily="34" charset="0"/>
              <a:buChar char="•"/>
              <a:defRPr sz="3200">
                <a:solidFill>
                  <a:schemeClr val="tx1"/>
                </a:solidFill>
                <a:latin typeface="Roboto" panose="020B0604020202020204" charset="0"/>
              </a:defRPr>
            </a:lvl1pPr>
            <a:lvl2pPr marL="742950" indent="-285750">
              <a:spcBef>
                <a:spcPct val="20000"/>
              </a:spcBef>
              <a:buFont typeface="Arial" panose="020B0604020202020204" pitchFamily="34" charset="0"/>
              <a:buChar char="–"/>
              <a:defRPr sz="2800">
                <a:solidFill>
                  <a:schemeClr val="tx1"/>
                </a:solidFill>
                <a:latin typeface="Roboto" panose="020B0604020202020204" charset="0"/>
              </a:defRPr>
            </a:lvl2pPr>
            <a:lvl3pPr marL="1143000" indent="-228600">
              <a:spcBef>
                <a:spcPct val="20000"/>
              </a:spcBef>
              <a:buFont typeface="Arial" panose="020B0604020202020204" pitchFamily="34" charset="0"/>
              <a:buChar char="•"/>
              <a:defRPr sz="2400">
                <a:solidFill>
                  <a:schemeClr val="tx1"/>
                </a:solidFill>
                <a:latin typeface="Roboto" panose="020B0604020202020204" charset="0"/>
              </a:defRPr>
            </a:lvl3pPr>
            <a:lvl4pPr marL="1600200" indent="-228600">
              <a:spcBef>
                <a:spcPct val="20000"/>
              </a:spcBef>
              <a:buFont typeface="Arial" panose="020B0604020202020204" pitchFamily="34" charset="0"/>
              <a:buChar char="–"/>
              <a:defRPr sz="2000">
                <a:solidFill>
                  <a:schemeClr val="tx1"/>
                </a:solidFill>
                <a:latin typeface="Roboto" panose="020B0604020202020204" charset="0"/>
              </a:defRPr>
            </a:lvl4pPr>
            <a:lvl5pPr marL="2057400" indent="-228600">
              <a:spcBef>
                <a:spcPct val="20000"/>
              </a:spcBef>
              <a:buFont typeface="Arial" panose="020B0604020202020204" pitchFamily="34" charset="0"/>
              <a:buChar char="»"/>
              <a:defRPr sz="2000">
                <a:solidFill>
                  <a:schemeClr val="tx1"/>
                </a:solidFill>
                <a:latin typeface="Roboto" panose="020B060402020202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Roboto" panose="020B060402020202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Roboto" panose="020B060402020202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Roboto" panose="020B060402020202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Roboto" panose="020B0604020202020204" charset="0"/>
              </a:defRPr>
            </a:lvl9pPr>
          </a:lstStyle>
          <a:p>
            <a:pPr algn="ctr" eaLnBrk="1" hangingPunct="1">
              <a:spcBef>
                <a:spcPct val="0"/>
              </a:spcBef>
              <a:buFontTx/>
              <a:buNone/>
            </a:pPr>
            <a:r>
              <a:rPr lang="ru-RU" altLang="ru-RU" sz="2000" b="1" dirty="0">
                <a:solidFill>
                  <a:schemeClr val="bg1"/>
                </a:solidFill>
              </a:rPr>
              <a:t>Мероприятие политической партии, связанное с выдвижением кандидатов</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Полилиния 20" hidden="1">
            <a:extLst>
              <a:ext uri="{FF2B5EF4-FFF2-40B4-BE49-F238E27FC236}">
                <a16:creationId xmlns:a16="http://schemas.microsoft.com/office/drawing/2014/main" id="{EC5626AD-0B78-4128-A83E-91CA8F2C1330}"/>
              </a:ext>
            </a:extLst>
          </p:cNvPr>
          <p:cNvSpPr/>
          <p:nvPr/>
        </p:nvSpPr>
        <p:spPr>
          <a:xfrm>
            <a:off x="9048754" y="857254"/>
            <a:ext cx="3706813" cy="5165725"/>
          </a:xfrm>
          <a:custGeom>
            <a:avLst/>
            <a:gdLst>
              <a:gd name="connsiteX0" fmla="*/ 0 w 3674990"/>
              <a:gd name="connsiteY0" fmla="*/ 0 h 5143500"/>
              <a:gd name="connsiteX1" fmla="*/ 3674990 w 3674990"/>
              <a:gd name="connsiteY1" fmla="*/ 0 h 5143500"/>
              <a:gd name="connsiteX2" fmla="*/ 3674990 w 3674990"/>
              <a:gd name="connsiteY2" fmla="*/ 5143500 h 5143500"/>
              <a:gd name="connsiteX3" fmla="*/ 0 w 3674990"/>
              <a:gd name="connsiteY3" fmla="*/ 5143500 h 5143500"/>
              <a:gd name="connsiteX4" fmla="*/ 0 w 3674990"/>
              <a:gd name="connsiteY4" fmla="*/ 0 h 5143500"/>
              <a:gd name="connsiteX0" fmla="*/ 1833114 w 5508104"/>
              <a:gd name="connsiteY0" fmla="*/ 0 h 5143500"/>
              <a:gd name="connsiteX1" fmla="*/ 5508104 w 5508104"/>
              <a:gd name="connsiteY1" fmla="*/ 0 h 5143500"/>
              <a:gd name="connsiteX2" fmla="*/ 5508104 w 5508104"/>
              <a:gd name="connsiteY2" fmla="*/ 5143500 h 5143500"/>
              <a:gd name="connsiteX3" fmla="*/ 0 w 5508104"/>
              <a:gd name="connsiteY3" fmla="*/ 5143500 h 5143500"/>
              <a:gd name="connsiteX4" fmla="*/ 1833114 w 5508104"/>
              <a:gd name="connsiteY4" fmla="*/ 0 h 514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08104" h="5143500">
                <a:moveTo>
                  <a:pt x="1833114" y="0"/>
                </a:moveTo>
                <a:lnTo>
                  <a:pt x="5508104" y="0"/>
                </a:lnTo>
                <a:lnTo>
                  <a:pt x="5508104" y="5143500"/>
                </a:lnTo>
                <a:lnTo>
                  <a:pt x="0" y="5143500"/>
                </a:lnTo>
                <a:lnTo>
                  <a:pt x="1833114" y="0"/>
                </a:lnTo>
                <a:close/>
              </a:path>
            </a:pathLst>
          </a:cu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5124" name="TextBox 9">
            <a:extLst>
              <a:ext uri="{FF2B5EF4-FFF2-40B4-BE49-F238E27FC236}">
                <a16:creationId xmlns:a16="http://schemas.microsoft.com/office/drawing/2014/main" id="{1023F285-5EBE-4D69-B2A4-2D46DCE39142}"/>
              </a:ext>
            </a:extLst>
          </p:cNvPr>
          <p:cNvSpPr txBox="1">
            <a:spLocks noChangeArrowheads="1"/>
          </p:cNvSpPr>
          <p:nvPr/>
        </p:nvSpPr>
        <p:spPr bwMode="auto">
          <a:xfrm>
            <a:off x="0" y="111342"/>
            <a:ext cx="9865637" cy="377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80" tIns="34290" rIns="68580" bIns="34290">
            <a:spAutoFit/>
          </a:bodyPr>
          <a:lstStyle>
            <a:lvl1pPr>
              <a:spcBef>
                <a:spcPct val="20000"/>
              </a:spcBef>
              <a:buFont typeface="Arial" panose="020B0604020202020204" pitchFamily="34" charset="0"/>
              <a:buChar char="•"/>
              <a:defRPr sz="3200">
                <a:solidFill>
                  <a:schemeClr val="tx1"/>
                </a:solidFill>
                <a:latin typeface="Roboto" panose="020B0604020202020204" charset="0"/>
              </a:defRPr>
            </a:lvl1pPr>
            <a:lvl2pPr marL="742950" indent="-285750">
              <a:spcBef>
                <a:spcPct val="20000"/>
              </a:spcBef>
              <a:buFont typeface="Arial" panose="020B0604020202020204" pitchFamily="34" charset="0"/>
              <a:buChar char="–"/>
              <a:defRPr sz="2800">
                <a:solidFill>
                  <a:schemeClr val="tx1"/>
                </a:solidFill>
                <a:latin typeface="Roboto" panose="020B0604020202020204" charset="0"/>
              </a:defRPr>
            </a:lvl2pPr>
            <a:lvl3pPr marL="1143000" indent="-228600">
              <a:spcBef>
                <a:spcPct val="20000"/>
              </a:spcBef>
              <a:buFont typeface="Arial" panose="020B0604020202020204" pitchFamily="34" charset="0"/>
              <a:buChar char="•"/>
              <a:defRPr sz="2400">
                <a:solidFill>
                  <a:schemeClr val="tx1"/>
                </a:solidFill>
                <a:latin typeface="Roboto" panose="020B0604020202020204" charset="0"/>
              </a:defRPr>
            </a:lvl3pPr>
            <a:lvl4pPr marL="1600200" indent="-228600">
              <a:spcBef>
                <a:spcPct val="20000"/>
              </a:spcBef>
              <a:buFont typeface="Arial" panose="020B0604020202020204" pitchFamily="34" charset="0"/>
              <a:buChar char="–"/>
              <a:defRPr sz="2000">
                <a:solidFill>
                  <a:schemeClr val="tx1"/>
                </a:solidFill>
                <a:latin typeface="Roboto" panose="020B0604020202020204" charset="0"/>
              </a:defRPr>
            </a:lvl4pPr>
            <a:lvl5pPr marL="2057400" indent="-228600">
              <a:spcBef>
                <a:spcPct val="20000"/>
              </a:spcBef>
              <a:buFont typeface="Arial" panose="020B0604020202020204" pitchFamily="34" charset="0"/>
              <a:buChar char="»"/>
              <a:defRPr sz="2000">
                <a:solidFill>
                  <a:schemeClr val="tx1"/>
                </a:solidFill>
                <a:latin typeface="Roboto" panose="020B060402020202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Roboto" panose="020B060402020202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Roboto" panose="020B060402020202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Roboto" panose="020B060402020202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Roboto" panose="020B0604020202020204" charset="0"/>
              </a:defRPr>
            </a:lvl9pPr>
          </a:lstStyle>
          <a:p>
            <a:pPr algn="ctr" eaLnBrk="1" hangingPunct="1">
              <a:spcBef>
                <a:spcPct val="0"/>
              </a:spcBef>
              <a:buFontTx/>
              <a:buNone/>
            </a:pPr>
            <a:r>
              <a:rPr lang="ru-RU" altLang="ru-RU" sz="2000" b="1" dirty="0">
                <a:solidFill>
                  <a:schemeClr val="bg1"/>
                </a:solidFill>
              </a:rPr>
              <a:t>Мероприятие политической партии, связанное с выдвижением кандидатов</a:t>
            </a:r>
          </a:p>
        </p:txBody>
      </p:sp>
      <p:sp>
        <p:nvSpPr>
          <p:cNvPr id="2" name="Прямоугольник 1">
            <a:extLst>
              <a:ext uri="{FF2B5EF4-FFF2-40B4-BE49-F238E27FC236}">
                <a16:creationId xmlns:a16="http://schemas.microsoft.com/office/drawing/2014/main" id="{759DF95B-727C-4625-B951-2F6F931EC5D5}"/>
              </a:ext>
            </a:extLst>
          </p:cNvPr>
          <p:cNvSpPr/>
          <p:nvPr/>
        </p:nvSpPr>
        <p:spPr>
          <a:xfrm>
            <a:off x="280738" y="744207"/>
            <a:ext cx="11038982" cy="830997"/>
          </a:xfrm>
          <a:prstGeom prst="rect">
            <a:avLst/>
          </a:prstGeom>
        </p:spPr>
        <p:txBody>
          <a:bodyPr wrap="square">
            <a:spAutoFit/>
          </a:bodyPr>
          <a:lstStyle/>
          <a:p>
            <a:pPr algn="ctr">
              <a:defRPr/>
            </a:pPr>
            <a:r>
              <a:rPr lang="ru-RU" altLang="ru-RU" sz="2400" b="1" dirty="0">
                <a:solidFill>
                  <a:schemeClr val="accent1">
                    <a:lumMod val="75000"/>
                  </a:schemeClr>
                </a:solidFill>
              </a:rPr>
              <a:t>Извещение</a:t>
            </a:r>
            <a:r>
              <a:rPr lang="ru-RU" altLang="ru-RU" sz="2400" dirty="0">
                <a:solidFill>
                  <a:schemeClr val="accent1">
                    <a:lumMod val="75000"/>
                  </a:schemeClr>
                </a:solidFill>
              </a:rPr>
              <a:t> избирательным объединением о проведении открытых мероприятий </a:t>
            </a:r>
          </a:p>
          <a:p>
            <a:pPr algn="ctr">
              <a:defRPr/>
            </a:pPr>
            <a:r>
              <a:rPr lang="ru-RU" altLang="ru-RU" sz="2400" b="1" i="1" dirty="0">
                <a:solidFill>
                  <a:schemeClr val="accent1">
                    <a:lumMod val="75000"/>
                  </a:schemeClr>
                </a:solidFill>
                <a:sym typeface="Wingdings 2" panose="05020102010507070707" pitchFamily="18" charset="2"/>
              </a:rPr>
              <a:t> </a:t>
            </a:r>
            <a:r>
              <a:rPr lang="ru-RU" altLang="ru-RU" sz="2400" b="1" i="1" dirty="0">
                <a:solidFill>
                  <a:schemeClr val="accent1">
                    <a:lumMod val="75000"/>
                  </a:schemeClr>
                </a:solidFill>
              </a:rPr>
              <a:t>в письменной форме</a:t>
            </a:r>
          </a:p>
        </p:txBody>
      </p:sp>
      <p:sp>
        <p:nvSpPr>
          <p:cNvPr id="5" name="Прямоугольник 4">
            <a:extLst>
              <a:ext uri="{FF2B5EF4-FFF2-40B4-BE49-F238E27FC236}">
                <a16:creationId xmlns:a16="http://schemas.microsoft.com/office/drawing/2014/main" id="{6EE95ADC-77AC-46F9-8EB5-FF16C953B3E6}"/>
              </a:ext>
            </a:extLst>
          </p:cNvPr>
          <p:cNvSpPr/>
          <p:nvPr/>
        </p:nvSpPr>
        <p:spPr>
          <a:xfrm>
            <a:off x="348917" y="1646377"/>
            <a:ext cx="11562346" cy="5198090"/>
          </a:xfrm>
          <a:prstGeom prst="rect">
            <a:avLst/>
          </a:prstGeom>
        </p:spPr>
        <p:txBody>
          <a:bodyPr wrap="square">
            <a:spAutoFit/>
          </a:bodyPr>
          <a:lstStyle/>
          <a:p>
            <a:pPr>
              <a:lnSpc>
                <a:spcPts val="2200"/>
              </a:lnSpc>
            </a:pPr>
            <a:r>
              <a:rPr lang="ru-RU" sz="2200" dirty="0">
                <a:solidFill>
                  <a:srgbClr val="002060"/>
                </a:solidFill>
                <a:highlight>
                  <a:srgbClr val="C0C0C0"/>
                </a:highlight>
                <a:latin typeface="PT Astra Serif"/>
                <a:ea typeface="PT Astra Serif"/>
                <a:cs typeface="PT Astra Serif"/>
              </a:rPr>
              <a:t>Должно содержать:</a:t>
            </a:r>
          </a:p>
          <a:p>
            <a:pPr marL="285750" indent="-285750">
              <a:lnSpc>
                <a:spcPts val="2200"/>
              </a:lnSpc>
              <a:spcBef>
                <a:spcPts val="300"/>
              </a:spcBef>
              <a:buFont typeface="Arial" panose="020B0604020202020204" pitchFamily="34" charset="0"/>
              <a:buChar char="•"/>
            </a:pPr>
            <a:r>
              <a:rPr lang="ru-RU" sz="2200" dirty="0">
                <a:solidFill>
                  <a:srgbClr val="000000"/>
                </a:solidFill>
                <a:latin typeface="PT Astra Serif"/>
                <a:ea typeface="PT Astra Serif"/>
                <a:cs typeface="PT Astra Serif"/>
              </a:rPr>
              <a:t>дату, </a:t>
            </a:r>
          </a:p>
          <a:p>
            <a:pPr marL="285750" indent="-285750">
              <a:lnSpc>
                <a:spcPts val="2200"/>
              </a:lnSpc>
              <a:spcBef>
                <a:spcPts val="300"/>
              </a:spcBef>
              <a:buFont typeface="Arial" panose="020B0604020202020204" pitchFamily="34" charset="0"/>
              <a:buChar char="•"/>
            </a:pPr>
            <a:r>
              <a:rPr lang="ru-RU" sz="2200" dirty="0">
                <a:solidFill>
                  <a:srgbClr val="000000"/>
                </a:solidFill>
                <a:latin typeface="PT Astra Serif"/>
                <a:ea typeface="PT Astra Serif"/>
                <a:cs typeface="PT Astra Serif"/>
              </a:rPr>
              <a:t>время и место проведения мероприятия, </a:t>
            </a:r>
          </a:p>
          <a:p>
            <a:pPr marL="285750" indent="-285750">
              <a:lnSpc>
                <a:spcPts val="2200"/>
              </a:lnSpc>
              <a:spcBef>
                <a:spcPts val="300"/>
              </a:spcBef>
              <a:buFont typeface="Arial" panose="020B0604020202020204" pitchFamily="34" charset="0"/>
              <a:buChar char="•"/>
            </a:pPr>
            <a:r>
              <a:rPr lang="ru-RU" sz="2200" dirty="0">
                <a:solidFill>
                  <a:srgbClr val="000000"/>
                </a:solidFill>
                <a:latin typeface="PT Astra Serif"/>
                <a:ea typeface="PT Astra Serif"/>
                <a:cs typeface="PT Astra Serif"/>
              </a:rPr>
              <a:t>наименование выборов, </a:t>
            </a:r>
          </a:p>
          <a:p>
            <a:pPr marL="285750" indent="-285750">
              <a:lnSpc>
                <a:spcPts val="2200"/>
              </a:lnSpc>
              <a:spcBef>
                <a:spcPts val="300"/>
              </a:spcBef>
              <a:buFont typeface="Arial" panose="020B0604020202020204" pitchFamily="34" charset="0"/>
              <a:buChar char="•"/>
            </a:pPr>
            <a:r>
              <a:rPr lang="ru-RU" sz="2200" dirty="0">
                <a:solidFill>
                  <a:srgbClr val="000000"/>
                </a:solidFill>
                <a:latin typeface="PT Astra Serif"/>
                <a:ea typeface="PT Astra Serif"/>
                <a:cs typeface="PT Astra Serif"/>
              </a:rPr>
              <a:t>наименование органа избирательного объединения, уполномоченного в соответствии с уставом принимать решение о выдвижении кандидатов, списка кандидатов, </a:t>
            </a:r>
          </a:p>
          <a:p>
            <a:pPr marL="285750" indent="-285750">
              <a:lnSpc>
                <a:spcPts val="2200"/>
              </a:lnSpc>
              <a:spcBef>
                <a:spcPts val="300"/>
              </a:spcBef>
              <a:buFont typeface="Arial" panose="020B0604020202020204" pitchFamily="34" charset="0"/>
              <a:buChar char="•"/>
            </a:pPr>
            <a:r>
              <a:rPr lang="ru-RU" sz="2200" dirty="0">
                <a:solidFill>
                  <a:srgbClr val="000000"/>
                </a:solidFill>
                <a:latin typeface="PT Astra Serif"/>
                <a:ea typeface="PT Astra Serif"/>
                <a:cs typeface="PT Astra Serif"/>
              </a:rPr>
              <a:t>контактный телефон и контактное лицо. </a:t>
            </a:r>
          </a:p>
          <a:p>
            <a:pPr>
              <a:lnSpc>
                <a:spcPts val="2200"/>
              </a:lnSpc>
            </a:pPr>
            <a:endParaRPr lang="ru-RU" sz="2200" dirty="0">
              <a:solidFill>
                <a:srgbClr val="000000"/>
              </a:solidFill>
              <a:latin typeface="PT Astra Serif"/>
              <a:ea typeface="PT Astra Serif"/>
              <a:cs typeface="PT Astra Serif"/>
            </a:endParaRPr>
          </a:p>
          <a:p>
            <a:pPr>
              <a:lnSpc>
                <a:spcPts val="2200"/>
              </a:lnSpc>
            </a:pPr>
            <a:r>
              <a:rPr lang="ru-RU" sz="2800" b="1" dirty="0">
                <a:solidFill>
                  <a:srgbClr val="002060"/>
                </a:solidFill>
                <a:latin typeface="PT Astra Serif"/>
                <a:ea typeface="PT Astra Serif"/>
                <a:cs typeface="PT Astra Serif"/>
                <a:sym typeface="Wingdings" panose="05000000000000000000" pitchFamily="2" charset="2"/>
              </a:rPr>
              <a:t></a:t>
            </a:r>
            <a:r>
              <a:rPr lang="ru-RU" sz="2200" b="1" dirty="0">
                <a:solidFill>
                  <a:srgbClr val="002060"/>
                </a:solidFill>
                <a:latin typeface="PT Astra Serif"/>
                <a:ea typeface="PT Astra Serif"/>
                <a:cs typeface="PT Astra Serif"/>
                <a:sym typeface="Wingdings" panose="05000000000000000000" pitchFamily="2" charset="2"/>
              </a:rPr>
              <a:t> </a:t>
            </a:r>
            <a:r>
              <a:rPr lang="ru-RU" sz="2200" dirty="0">
                <a:solidFill>
                  <a:srgbClr val="002060"/>
                </a:solidFill>
                <a:highlight>
                  <a:srgbClr val="C0C0C0"/>
                </a:highlight>
                <a:latin typeface="PT Astra Serif"/>
                <a:ea typeface="PT Astra Serif"/>
                <a:cs typeface="PT Astra Serif"/>
                <a:sym typeface="Wingdings" panose="05000000000000000000" pitchFamily="2" charset="2"/>
              </a:rPr>
              <a:t>И</a:t>
            </a:r>
            <a:r>
              <a:rPr lang="ru-RU" sz="2200" dirty="0">
                <a:solidFill>
                  <a:srgbClr val="002060"/>
                </a:solidFill>
                <a:highlight>
                  <a:srgbClr val="C0C0C0"/>
                </a:highlight>
                <a:latin typeface="PT Astra Serif"/>
                <a:ea typeface="PT Astra Serif"/>
                <a:cs typeface="PT Astra Serif"/>
              </a:rPr>
              <a:t>звещение в адрес избирательной комиссии может быть доставлено представителем избирательного объединения:</a:t>
            </a:r>
          </a:p>
          <a:p>
            <a:pPr marL="285750" indent="-285750">
              <a:lnSpc>
                <a:spcPts val="2200"/>
              </a:lnSpc>
              <a:spcBef>
                <a:spcPts val="300"/>
              </a:spcBef>
              <a:buFont typeface="Arial" panose="020B0604020202020204" pitchFamily="34" charset="0"/>
              <a:buChar char="•"/>
            </a:pPr>
            <a:r>
              <a:rPr lang="ru-RU" sz="2200" dirty="0">
                <a:solidFill>
                  <a:srgbClr val="000000"/>
                </a:solidFill>
                <a:latin typeface="PT Astra Serif"/>
                <a:ea typeface="PT Astra Serif"/>
                <a:cs typeface="PT Astra Serif"/>
              </a:rPr>
              <a:t>лично, </a:t>
            </a:r>
          </a:p>
          <a:p>
            <a:pPr marL="285750" indent="-285750">
              <a:lnSpc>
                <a:spcPts val="2200"/>
              </a:lnSpc>
              <a:spcBef>
                <a:spcPts val="300"/>
              </a:spcBef>
              <a:buFont typeface="Arial" panose="020B0604020202020204" pitchFamily="34" charset="0"/>
              <a:buChar char="•"/>
            </a:pPr>
            <a:r>
              <a:rPr lang="ru-RU" sz="2200" dirty="0">
                <a:solidFill>
                  <a:srgbClr val="000000"/>
                </a:solidFill>
                <a:latin typeface="PT Astra Serif"/>
                <a:ea typeface="PT Astra Serif"/>
                <a:cs typeface="PT Astra Serif"/>
              </a:rPr>
              <a:t>нарочным (с проставлением отметки на предоставленной представителем избирательного объединения копии извещения), </a:t>
            </a:r>
          </a:p>
          <a:p>
            <a:pPr marL="285750" indent="-285750">
              <a:lnSpc>
                <a:spcPts val="2200"/>
              </a:lnSpc>
              <a:spcBef>
                <a:spcPts val="300"/>
              </a:spcBef>
              <a:buFont typeface="Arial" panose="020B0604020202020204" pitchFamily="34" charset="0"/>
              <a:buChar char="•"/>
            </a:pPr>
            <a:r>
              <a:rPr lang="ru-RU" sz="2200" dirty="0">
                <a:solidFill>
                  <a:srgbClr val="000000"/>
                </a:solidFill>
                <a:latin typeface="PT Astra Serif"/>
                <a:ea typeface="PT Astra Serif"/>
                <a:cs typeface="PT Astra Serif"/>
              </a:rPr>
              <a:t>передано через раздел «Электронная форма обращения» </a:t>
            </a:r>
            <a:br>
              <a:rPr lang="ru-RU" sz="2200" dirty="0">
                <a:solidFill>
                  <a:srgbClr val="000000"/>
                </a:solidFill>
                <a:latin typeface="PT Astra Serif"/>
                <a:ea typeface="PT Astra Serif"/>
                <a:cs typeface="PT Astra Serif"/>
              </a:rPr>
            </a:br>
            <a:r>
              <a:rPr lang="ru-RU" sz="2200" dirty="0">
                <a:solidFill>
                  <a:srgbClr val="000000"/>
                </a:solidFill>
                <a:latin typeface="PT Astra Serif"/>
                <a:ea typeface="PT Astra Serif"/>
                <a:cs typeface="PT Astra Serif"/>
              </a:rPr>
              <a:t>на официальном сайте Избирательной комиссии Кемеровской области - Кузбасса в сети «Интернет»,</a:t>
            </a:r>
            <a:endParaRPr lang="ru-RU" sz="2200" dirty="0"/>
          </a:p>
        </p:txBody>
      </p:sp>
    </p:spTree>
    <p:extLst>
      <p:ext uri="{BB962C8B-B14F-4D97-AF65-F5344CB8AC3E}">
        <p14:creationId xmlns:p14="http://schemas.microsoft.com/office/powerpoint/2010/main" val="2482047295"/>
      </p:ext>
    </p:extLst>
  </p:cSld>
  <p:clrMapOvr>
    <a:masterClrMapping/>
  </p:clrMapOvr>
</p:sld>
</file>

<file path=ppt/theme/theme1.xml><?xml version="1.0" encoding="utf-8"?>
<a:theme xmlns:a="http://schemas.openxmlformats.org/drawingml/2006/main" name="Тема Office">
  <a:themeElements>
    <a:clrScheme name="Тема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Тема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21308</TotalTime>
  <Words>2229</Words>
  <Application>Microsoft Office PowerPoint</Application>
  <PresentationFormat>Широкоэкранный</PresentationFormat>
  <Paragraphs>300</Paragraphs>
  <Slides>27</Slides>
  <Notes>7</Notes>
  <HiddenSlides>0</HiddenSlides>
  <MMClips>0</MMClips>
  <ScaleCrop>false</ScaleCrop>
  <HeadingPairs>
    <vt:vector size="6" baseType="variant">
      <vt:variant>
        <vt:lpstr>Использованные шрифты</vt:lpstr>
      </vt:variant>
      <vt:variant>
        <vt:i4>12</vt:i4>
      </vt:variant>
      <vt:variant>
        <vt:lpstr>Тема</vt:lpstr>
      </vt:variant>
      <vt:variant>
        <vt:i4>1</vt:i4>
      </vt:variant>
      <vt:variant>
        <vt:lpstr>Заголовки слайдов</vt:lpstr>
      </vt:variant>
      <vt:variant>
        <vt:i4>27</vt:i4>
      </vt:variant>
    </vt:vector>
  </HeadingPairs>
  <TitlesOfParts>
    <vt:vector size="40" baseType="lpstr">
      <vt:lpstr>Arial</vt:lpstr>
      <vt:lpstr>Calibri</vt:lpstr>
      <vt:lpstr>Calibri Light</vt:lpstr>
      <vt:lpstr>Futura PT Bold</vt:lpstr>
      <vt:lpstr>Golos Text</vt:lpstr>
      <vt:lpstr>Liberation Sans</vt:lpstr>
      <vt:lpstr>OpenSymbol</vt:lpstr>
      <vt:lpstr>PT Astra Sans</vt:lpstr>
      <vt:lpstr>PT Astra Serif</vt:lpstr>
      <vt:lpstr>Roboto</vt:lpstr>
      <vt:lpstr>Times New Roman</vt:lpstr>
      <vt:lpstr>Wingdings</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СВЕДЕНИЯ о численности избирателей, участников референдума, зарегистрированных на территории Новокузнецкого городского округа по состоянию на 01.07.2025 г.,  на основании которой образованы одномандатные избирательные округа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ЕДГ 2026</dc:title>
  <dc:creator>1</dc:creator>
  <cp:lastModifiedBy>1</cp:lastModifiedBy>
  <cp:revision>24</cp:revision>
  <dcterms:created xsi:type="dcterms:W3CDTF">2026-05-04T03:19:41Z</dcterms:created>
  <dcterms:modified xsi:type="dcterms:W3CDTF">2026-07-06T06:05:28Z</dcterms:modified>
</cp:coreProperties>
</file>